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91"/>
  </p:notesMasterIdLst>
  <p:sldIdLst>
    <p:sldId id="278" r:id="rId2"/>
    <p:sldId id="275" r:id="rId3"/>
    <p:sldId id="283" r:id="rId4"/>
    <p:sldId id="284" r:id="rId5"/>
    <p:sldId id="285" r:id="rId6"/>
    <p:sldId id="279" r:id="rId7"/>
    <p:sldId id="272" r:id="rId8"/>
    <p:sldId id="286" r:id="rId9"/>
    <p:sldId id="260" r:id="rId10"/>
    <p:sldId id="259" r:id="rId11"/>
    <p:sldId id="267" r:id="rId12"/>
    <p:sldId id="292" r:id="rId13"/>
    <p:sldId id="280" r:id="rId14"/>
    <p:sldId id="261" r:id="rId15"/>
    <p:sldId id="287" r:id="rId16"/>
    <p:sldId id="323" r:id="rId17"/>
    <p:sldId id="273" r:id="rId18"/>
    <p:sldId id="289" r:id="rId19"/>
    <p:sldId id="311" r:id="rId20"/>
    <p:sldId id="291" r:id="rId21"/>
    <p:sldId id="293" r:id="rId22"/>
    <p:sldId id="320" r:id="rId23"/>
    <p:sldId id="321" r:id="rId24"/>
    <p:sldId id="313" r:id="rId25"/>
    <p:sldId id="294" r:id="rId26"/>
    <p:sldId id="305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65" r:id="rId37"/>
    <p:sldId id="307" r:id="rId38"/>
    <p:sldId id="325" r:id="rId39"/>
    <p:sldId id="317" r:id="rId40"/>
    <p:sldId id="308" r:id="rId41"/>
    <p:sldId id="324" r:id="rId42"/>
    <p:sldId id="276" r:id="rId43"/>
    <p:sldId id="318" r:id="rId44"/>
    <p:sldId id="262" r:id="rId45"/>
    <p:sldId id="265" r:id="rId46"/>
    <p:sldId id="266" r:id="rId47"/>
    <p:sldId id="268" r:id="rId48"/>
    <p:sldId id="316" r:id="rId49"/>
    <p:sldId id="314" r:id="rId50"/>
    <p:sldId id="315" r:id="rId51"/>
    <p:sldId id="327" r:id="rId52"/>
    <p:sldId id="328" r:id="rId53"/>
    <p:sldId id="326" r:id="rId54"/>
    <p:sldId id="329" r:id="rId55"/>
    <p:sldId id="330" r:id="rId56"/>
    <p:sldId id="331" r:id="rId57"/>
    <p:sldId id="333" r:id="rId58"/>
    <p:sldId id="332" r:id="rId59"/>
    <p:sldId id="335" r:id="rId60"/>
    <p:sldId id="336" r:id="rId61"/>
    <p:sldId id="334" r:id="rId62"/>
    <p:sldId id="338" r:id="rId63"/>
    <p:sldId id="337" r:id="rId64"/>
    <p:sldId id="340" r:id="rId65"/>
    <p:sldId id="339" r:id="rId66"/>
    <p:sldId id="343" r:id="rId67"/>
    <p:sldId id="342" r:id="rId68"/>
    <p:sldId id="341" r:id="rId69"/>
    <p:sldId id="346" r:id="rId70"/>
    <p:sldId id="347" r:id="rId71"/>
    <p:sldId id="345" r:id="rId72"/>
    <p:sldId id="344" r:id="rId73"/>
    <p:sldId id="349" r:id="rId74"/>
    <p:sldId id="351" r:id="rId75"/>
    <p:sldId id="348" r:id="rId76"/>
    <p:sldId id="350" r:id="rId77"/>
    <p:sldId id="352" r:id="rId78"/>
    <p:sldId id="354" r:id="rId79"/>
    <p:sldId id="353" r:id="rId80"/>
    <p:sldId id="356" r:id="rId81"/>
    <p:sldId id="355" r:id="rId82"/>
    <p:sldId id="357" r:id="rId83"/>
    <p:sldId id="359" r:id="rId84"/>
    <p:sldId id="360" r:id="rId85"/>
    <p:sldId id="358" r:id="rId86"/>
    <p:sldId id="362" r:id="rId87"/>
    <p:sldId id="363" r:id="rId88"/>
    <p:sldId id="361" r:id="rId89"/>
    <p:sldId id="36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FE4"/>
    <a:srgbClr val="F694E1"/>
    <a:srgbClr val="F47CDA"/>
    <a:srgbClr val="F264D4"/>
    <a:srgbClr val="EF39C8"/>
    <a:srgbClr val="E313B6"/>
    <a:srgbClr val="FF9900"/>
    <a:srgbClr val="F0EA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3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_Metro%20College\Courses\DSP-SAS\Project\Bivariate%20Analysis%20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baseline="0" dirty="0"/>
              <a:t>NATIONAL EXPENSE PROPORTION</a:t>
            </a:r>
          </a:p>
        </c:rich>
      </c:tx>
      <c:layout>
        <c:manualLayout>
          <c:xMode val="edge"/>
          <c:yMode val="edge"/>
          <c:x val="7.6048394091786002E-3"/>
          <c:y val="1.5929840711455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5357030371203624E-2"/>
          <c:y val="0.18060813283997137"/>
          <c:w val="0.83309546306711657"/>
          <c:h val="0.66874229121888518"/>
        </c:manualLayout>
      </c:layout>
      <c:pie3DChart>
        <c:varyColors val="1"/>
        <c:ser>
          <c:idx val="0"/>
          <c:order val="0"/>
          <c:tx>
            <c:strRef>
              <c:f>Sheet5!$F$4</c:f>
              <c:strCache>
                <c:ptCount val="1"/>
                <c:pt idx="0">
                  <c:v>EXPENSE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CB7-49AC-AB1E-A27DC0980C67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F79FE4">
                      <a:tint val="66000"/>
                      <a:satMod val="160000"/>
                    </a:srgbClr>
                  </a:gs>
                  <a:gs pos="50000">
                    <a:srgbClr val="F79FE4">
                      <a:tint val="44500"/>
                      <a:satMod val="160000"/>
                    </a:srgbClr>
                  </a:gs>
                  <a:gs pos="100000">
                    <a:srgbClr val="F79FE4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CB7-49AC-AB1E-A27DC0980C67}"/>
              </c:ext>
            </c:extLst>
          </c:dPt>
          <c:dLbls>
            <c:dLbl>
              <c:idx val="0"/>
              <c:layout>
                <c:manualLayout>
                  <c:x val="3.8095238095238022E-2"/>
                  <c:y val="-2.6437454571318054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8093153355830522"/>
                      <c:h val="0.136993475617266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CB7-49AC-AB1E-A27DC0980C6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B7-49AC-AB1E-A27DC0980C67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Sheet5!$E$5:$E$6</c:f>
              <c:strCache>
                <c:ptCount val="2"/>
                <c:pt idx="0">
                  <c:v>FD806 - Non-alcoholic beverages</c:v>
                </c:pt>
                <c:pt idx="1">
                  <c:v>STORE PURCHASE</c:v>
                </c:pt>
              </c:strCache>
            </c:strRef>
          </c:cat>
          <c:val>
            <c:numRef>
              <c:f>Sheet5!$F$5:$F$6</c:f>
              <c:numCache>
                <c:formatCode>General</c:formatCode>
                <c:ptCount val="2"/>
                <c:pt idx="0">
                  <c:v>3682899446.6999998</c:v>
                </c:pt>
                <c:pt idx="1">
                  <c:v>85888857544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B7-49AC-AB1E-A27DC0980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mailto:anaclarat@womenindata.ca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mailto:anaclarat@womenindata.ca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3CF489-F6F6-4FD3-9FCB-66C59809FE8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FADB283-FF18-4DCB-B27A-3170BEA8C501}">
      <dgm:prSet phldrT="[Text]"/>
      <dgm:spPr/>
      <dgm:t>
        <a:bodyPr/>
        <a:lstStyle/>
        <a:p>
          <a:pPr algn="ctr"/>
          <a:r>
            <a:rPr lang="en-CA"/>
            <a:t>Product Category</a:t>
          </a:r>
        </a:p>
      </dgm:t>
    </dgm:pt>
    <dgm:pt modelId="{68DD1B36-9F11-44D2-9759-9ADCEA1693DB}" type="parTrans" cxnId="{30ADB808-FC64-4724-8D5E-11A4DB40C37D}">
      <dgm:prSet/>
      <dgm:spPr/>
      <dgm:t>
        <a:bodyPr/>
        <a:lstStyle/>
        <a:p>
          <a:pPr algn="ctr"/>
          <a:endParaRPr lang="en-CA"/>
        </a:p>
      </dgm:t>
    </dgm:pt>
    <dgm:pt modelId="{28522EDF-E132-42E8-A814-E3BF06112142}" type="sibTrans" cxnId="{30ADB808-FC64-4724-8D5E-11A4DB40C37D}">
      <dgm:prSet/>
      <dgm:spPr/>
      <dgm:t>
        <a:bodyPr/>
        <a:lstStyle/>
        <a:p>
          <a:pPr algn="ctr"/>
          <a:endParaRPr lang="en-CA"/>
        </a:p>
      </dgm:t>
    </dgm:pt>
    <dgm:pt modelId="{1BA46A59-4B61-44D1-938B-2D135049F78F}" type="asst">
      <dgm:prSet phldrT="[Text]"/>
      <dgm:spPr/>
      <dgm:t>
        <a:bodyPr/>
        <a:lstStyle/>
        <a:p>
          <a:pPr algn="ctr"/>
          <a:r>
            <a:rPr lang="en-CA"/>
            <a:t>Product SubCategory</a:t>
          </a:r>
        </a:p>
      </dgm:t>
    </dgm:pt>
    <dgm:pt modelId="{06EEFA5D-B59B-487E-A423-98ECD4F66788}" type="parTrans" cxnId="{F735E227-4C5D-4DBE-B8EF-7C0DD548C908}">
      <dgm:prSet/>
      <dgm:spPr/>
      <dgm:t>
        <a:bodyPr/>
        <a:lstStyle/>
        <a:p>
          <a:pPr algn="ctr"/>
          <a:endParaRPr lang="en-CA"/>
        </a:p>
      </dgm:t>
    </dgm:pt>
    <dgm:pt modelId="{CD390491-824D-41A0-BD83-7EFB57379DE8}" type="sibTrans" cxnId="{F735E227-4C5D-4DBE-B8EF-7C0DD548C908}">
      <dgm:prSet/>
      <dgm:spPr/>
      <dgm:t>
        <a:bodyPr/>
        <a:lstStyle/>
        <a:p>
          <a:pPr algn="ctr"/>
          <a:endParaRPr lang="en-CA"/>
        </a:p>
      </dgm:t>
    </dgm:pt>
    <dgm:pt modelId="{3E67930D-9A54-4543-B02E-B952D12D3887}">
      <dgm:prSet phldrT="[Text]"/>
      <dgm:spPr/>
      <dgm:t>
        <a:bodyPr/>
        <a:lstStyle/>
        <a:p>
          <a:pPr algn="ctr"/>
          <a:r>
            <a:rPr lang="en-CA"/>
            <a:t>Product</a:t>
          </a:r>
        </a:p>
      </dgm:t>
    </dgm:pt>
    <dgm:pt modelId="{6DE7D591-69B8-4F7A-855C-12E574045338}" type="parTrans" cxnId="{68FF612B-F29D-478D-8EC6-2345EA549B6A}">
      <dgm:prSet/>
      <dgm:spPr/>
      <dgm:t>
        <a:bodyPr/>
        <a:lstStyle/>
        <a:p>
          <a:pPr algn="ctr"/>
          <a:endParaRPr lang="en-CA"/>
        </a:p>
      </dgm:t>
    </dgm:pt>
    <dgm:pt modelId="{C1EC9D75-7F1F-45BE-83C6-FC54CEA3A3E8}" type="sibTrans" cxnId="{68FF612B-F29D-478D-8EC6-2345EA549B6A}">
      <dgm:prSet/>
      <dgm:spPr/>
      <dgm:t>
        <a:bodyPr/>
        <a:lstStyle/>
        <a:p>
          <a:pPr algn="ctr"/>
          <a:endParaRPr lang="en-CA"/>
        </a:p>
      </dgm:t>
    </dgm:pt>
    <dgm:pt modelId="{F669E03A-8906-4B01-A2DA-20B2DF724949}" type="pres">
      <dgm:prSet presAssocID="{813CF489-F6F6-4FD3-9FCB-66C59809FE88}" presName="Name0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9091ED28-BB61-4A22-B497-D0914C97FFDA}" type="pres">
      <dgm:prSet presAssocID="{7FADB283-FF18-4DCB-B27A-3170BEA8C501}" presName="hierRoot1" presStyleCnt="0">
        <dgm:presLayoutVars>
          <dgm:hierBranch val="init"/>
        </dgm:presLayoutVars>
      </dgm:prSet>
      <dgm:spPr/>
    </dgm:pt>
    <dgm:pt modelId="{3ACBC282-3E7E-4595-A036-56077678ABDC}" type="pres">
      <dgm:prSet presAssocID="{7FADB283-FF18-4DCB-B27A-3170BEA8C501}" presName="rootComposite1" presStyleCnt="0"/>
      <dgm:spPr/>
    </dgm:pt>
    <dgm:pt modelId="{6171EA46-D615-445C-976C-46FF0194BEC7}" type="pres">
      <dgm:prSet presAssocID="{7FADB283-FF18-4DCB-B27A-3170BEA8C501}" presName="rootText1" presStyleLbl="alignAcc1" presStyleIdx="0" presStyleCnt="0">
        <dgm:presLayoutVars>
          <dgm:chPref val="3"/>
        </dgm:presLayoutVars>
      </dgm:prSet>
      <dgm:spPr/>
    </dgm:pt>
    <dgm:pt modelId="{4958BE4D-1758-42C4-AF72-7C330128AC74}" type="pres">
      <dgm:prSet presAssocID="{7FADB283-FF18-4DCB-B27A-3170BEA8C501}" presName="topArc1" presStyleLbl="parChTrans1D1" presStyleIdx="0" presStyleCnt="6"/>
      <dgm:spPr/>
    </dgm:pt>
    <dgm:pt modelId="{E24882E0-D95C-48FD-ABD0-EF2663A49582}" type="pres">
      <dgm:prSet presAssocID="{7FADB283-FF18-4DCB-B27A-3170BEA8C501}" presName="bottomArc1" presStyleLbl="parChTrans1D1" presStyleIdx="1" presStyleCnt="6"/>
      <dgm:spPr/>
    </dgm:pt>
    <dgm:pt modelId="{8E939E82-14E2-4F19-AB48-DBB70AA03354}" type="pres">
      <dgm:prSet presAssocID="{7FADB283-FF18-4DCB-B27A-3170BEA8C501}" presName="topConnNode1" presStyleLbl="node1" presStyleIdx="0" presStyleCnt="0"/>
      <dgm:spPr/>
    </dgm:pt>
    <dgm:pt modelId="{32E4426B-7A21-49BF-A3FC-8900FA13AAE3}" type="pres">
      <dgm:prSet presAssocID="{7FADB283-FF18-4DCB-B27A-3170BEA8C501}" presName="hierChild2" presStyleCnt="0"/>
      <dgm:spPr/>
    </dgm:pt>
    <dgm:pt modelId="{C573C0E6-78EC-4859-B7AC-819AD71B5D31}" type="pres">
      <dgm:prSet presAssocID="{7FADB283-FF18-4DCB-B27A-3170BEA8C501}" presName="hierChild3" presStyleCnt="0"/>
      <dgm:spPr/>
    </dgm:pt>
    <dgm:pt modelId="{D580134F-330F-467C-B55E-F5F00EDEB531}" type="pres">
      <dgm:prSet presAssocID="{06EEFA5D-B59B-487E-A423-98ECD4F66788}" presName="Name101" presStyleLbl="parChTrans1D2" presStyleIdx="0" presStyleCnt="1"/>
      <dgm:spPr/>
    </dgm:pt>
    <dgm:pt modelId="{57678B9E-0F18-499F-9ED3-93AF46A3E177}" type="pres">
      <dgm:prSet presAssocID="{1BA46A59-4B61-44D1-938B-2D135049F78F}" presName="hierRoot3" presStyleCnt="0">
        <dgm:presLayoutVars>
          <dgm:hierBranch val="init"/>
        </dgm:presLayoutVars>
      </dgm:prSet>
      <dgm:spPr/>
    </dgm:pt>
    <dgm:pt modelId="{B7879555-7591-40E7-B21A-493A35C71487}" type="pres">
      <dgm:prSet presAssocID="{1BA46A59-4B61-44D1-938B-2D135049F78F}" presName="rootComposite3" presStyleCnt="0"/>
      <dgm:spPr/>
    </dgm:pt>
    <dgm:pt modelId="{48F05974-B909-4AF7-9013-BE5D18F28D39}" type="pres">
      <dgm:prSet presAssocID="{1BA46A59-4B61-44D1-938B-2D135049F78F}" presName="rootText3" presStyleLbl="alignAcc1" presStyleIdx="0" presStyleCnt="0">
        <dgm:presLayoutVars>
          <dgm:chPref val="3"/>
        </dgm:presLayoutVars>
      </dgm:prSet>
      <dgm:spPr/>
    </dgm:pt>
    <dgm:pt modelId="{DB72D27F-1BC4-41E6-B6F1-5F411A7A2091}" type="pres">
      <dgm:prSet presAssocID="{1BA46A59-4B61-44D1-938B-2D135049F78F}" presName="topArc3" presStyleLbl="parChTrans1D1" presStyleIdx="2" presStyleCnt="6"/>
      <dgm:spPr/>
    </dgm:pt>
    <dgm:pt modelId="{925944BA-A3F4-47E7-AF71-6211224DF3CA}" type="pres">
      <dgm:prSet presAssocID="{1BA46A59-4B61-44D1-938B-2D135049F78F}" presName="bottomArc3" presStyleLbl="parChTrans1D1" presStyleIdx="3" presStyleCnt="6"/>
      <dgm:spPr/>
    </dgm:pt>
    <dgm:pt modelId="{013AD820-676F-4B9C-A455-9D7DCCAB0237}" type="pres">
      <dgm:prSet presAssocID="{1BA46A59-4B61-44D1-938B-2D135049F78F}" presName="topConnNode3" presStyleLbl="asst1" presStyleIdx="0" presStyleCnt="0"/>
      <dgm:spPr/>
    </dgm:pt>
    <dgm:pt modelId="{202E335B-6D8F-4051-AD2D-EEABB21B3D2E}" type="pres">
      <dgm:prSet presAssocID="{1BA46A59-4B61-44D1-938B-2D135049F78F}" presName="hierChild6" presStyleCnt="0"/>
      <dgm:spPr/>
    </dgm:pt>
    <dgm:pt modelId="{2048B582-292E-4ADE-99EB-C2B882419D3A}" type="pres">
      <dgm:prSet presAssocID="{6DE7D591-69B8-4F7A-855C-12E574045338}" presName="Name28" presStyleLbl="parChTrans1D3" presStyleIdx="0" presStyleCnt="1"/>
      <dgm:spPr/>
    </dgm:pt>
    <dgm:pt modelId="{CE7E2D32-7140-4AD9-9E88-D78CB5119221}" type="pres">
      <dgm:prSet presAssocID="{3E67930D-9A54-4543-B02E-B952D12D3887}" presName="hierRoot2" presStyleCnt="0">
        <dgm:presLayoutVars>
          <dgm:hierBranch val="init"/>
        </dgm:presLayoutVars>
      </dgm:prSet>
      <dgm:spPr/>
    </dgm:pt>
    <dgm:pt modelId="{62FDEFD7-A235-42E7-918F-51EB05E70BCC}" type="pres">
      <dgm:prSet presAssocID="{3E67930D-9A54-4543-B02E-B952D12D3887}" presName="rootComposite2" presStyleCnt="0"/>
      <dgm:spPr/>
    </dgm:pt>
    <dgm:pt modelId="{36BD40D6-A56F-4E31-A438-F0A4DB20B757}" type="pres">
      <dgm:prSet presAssocID="{3E67930D-9A54-4543-B02E-B952D12D3887}" presName="rootText2" presStyleLbl="alignAcc1" presStyleIdx="0" presStyleCnt="0">
        <dgm:presLayoutVars>
          <dgm:chPref val="3"/>
        </dgm:presLayoutVars>
      </dgm:prSet>
      <dgm:spPr/>
    </dgm:pt>
    <dgm:pt modelId="{922CE3E7-B0E5-4F92-B1CD-FE999E0D0D5E}" type="pres">
      <dgm:prSet presAssocID="{3E67930D-9A54-4543-B02E-B952D12D3887}" presName="topArc2" presStyleLbl="parChTrans1D1" presStyleIdx="4" presStyleCnt="6"/>
      <dgm:spPr/>
    </dgm:pt>
    <dgm:pt modelId="{A80EBB31-2F7F-478D-8421-1C847633D120}" type="pres">
      <dgm:prSet presAssocID="{3E67930D-9A54-4543-B02E-B952D12D3887}" presName="bottomArc2" presStyleLbl="parChTrans1D1" presStyleIdx="5" presStyleCnt="6"/>
      <dgm:spPr/>
    </dgm:pt>
    <dgm:pt modelId="{D1B424E5-15DC-49C8-B638-E466DC65F2C0}" type="pres">
      <dgm:prSet presAssocID="{3E67930D-9A54-4543-B02E-B952D12D3887}" presName="topConnNode2" presStyleLbl="node3" presStyleIdx="0" presStyleCnt="0"/>
      <dgm:spPr/>
    </dgm:pt>
    <dgm:pt modelId="{41F86C34-933F-4912-974A-7094A540099D}" type="pres">
      <dgm:prSet presAssocID="{3E67930D-9A54-4543-B02E-B952D12D3887}" presName="hierChild4" presStyleCnt="0"/>
      <dgm:spPr/>
    </dgm:pt>
    <dgm:pt modelId="{6B679661-D59A-409C-96D4-95978A52E729}" type="pres">
      <dgm:prSet presAssocID="{3E67930D-9A54-4543-B02E-B952D12D3887}" presName="hierChild5" presStyleCnt="0"/>
      <dgm:spPr/>
    </dgm:pt>
    <dgm:pt modelId="{975F8073-B080-4567-9623-49BCC900AAE1}" type="pres">
      <dgm:prSet presAssocID="{1BA46A59-4B61-44D1-938B-2D135049F78F}" presName="hierChild7" presStyleCnt="0"/>
      <dgm:spPr/>
    </dgm:pt>
  </dgm:ptLst>
  <dgm:cxnLst>
    <dgm:cxn modelId="{30ADB808-FC64-4724-8D5E-11A4DB40C37D}" srcId="{813CF489-F6F6-4FD3-9FCB-66C59809FE88}" destId="{7FADB283-FF18-4DCB-B27A-3170BEA8C501}" srcOrd="0" destOrd="0" parTransId="{68DD1B36-9F11-44D2-9759-9ADCEA1693DB}" sibTransId="{28522EDF-E132-42E8-A814-E3BF06112142}"/>
    <dgm:cxn modelId="{F735E227-4C5D-4DBE-B8EF-7C0DD548C908}" srcId="{7FADB283-FF18-4DCB-B27A-3170BEA8C501}" destId="{1BA46A59-4B61-44D1-938B-2D135049F78F}" srcOrd="0" destOrd="0" parTransId="{06EEFA5D-B59B-487E-A423-98ECD4F66788}" sibTransId="{CD390491-824D-41A0-BD83-7EFB57379DE8}"/>
    <dgm:cxn modelId="{68FF612B-F29D-478D-8EC6-2345EA549B6A}" srcId="{1BA46A59-4B61-44D1-938B-2D135049F78F}" destId="{3E67930D-9A54-4543-B02E-B952D12D3887}" srcOrd="0" destOrd="0" parTransId="{6DE7D591-69B8-4F7A-855C-12E574045338}" sibTransId="{C1EC9D75-7F1F-45BE-83C6-FC54CEA3A3E8}"/>
    <dgm:cxn modelId="{2FD96367-9210-41A4-92D7-464290EBD095}" type="presOf" srcId="{7FADB283-FF18-4DCB-B27A-3170BEA8C501}" destId="{8E939E82-14E2-4F19-AB48-DBB70AA03354}" srcOrd="1" destOrd="0" presId="urn:microsoft.com/office/officeart/2008/layout/HalfCircleOrganizationChart"/>
    <dgm:cxn modelId="{7BE02D4B-9DAD-4918-A07F-57BF717202A5}" type="presOf" srcId="{7FADB283-FF18-4DCB-B27A-3170BEA8C501}" destId="{6171EA46-D615-445C-976C-46FF0194BEC7}" srcOrd="0" destOrd="0" presId="urn:microsoft.com/office/officeart/2008/layout/HalfCircleOrganizationChart"/>
    <dgm:cxn modelId="{889D3C4D-E810-45FA-B49A-E4D5F2D7BB96}" type="presOf" srcId="{3E67930D-9A54-4543-B02E-B952D12D3887}" destId="{36BD40D6-A56F-4E31-A438-F0A4DB20B757}" srcOrd="0" destOrd="0" presId="urn:microsoft.com/office/officeart/2008/layout/HalfCircleOrganizationChart"/>
    <dgm:cxn modelId="{7B533C51-9AF6-474A-BBC2-0C6B9DC6533F}" type="presOf" srcId="{813CF489-F6F6-4FD3-9FCB-66C59809FE88}" destId="{F669E03A-8906-4B01-A2DA-20B2DF724949}" srcOrd="0" destOrd="0" presId="urn:microsoft.com/office/officeart/2008/layout/HalfCircleOrganizationChart"/>
    <dgm:cxn modelId="{7B883895-63F1-4AA3-A08F-3F698C77D7D2}" type="presOf" srcId="{06EEFA5D-B59B-487E-A423-98ECD4F66788}" destId="{D580134F-330F-467C-B55E-F5F00EDEB531}" srcOrd="0" destOrd="0" presId="urn:microsoft.com/office/officeart/2008/layout/HalfCircleOrganizationChart"/>
    <dgm:cxn modelId="{3B4C90AF-1993-4023-8997-EF755378F320}" type="presOf" srcId="{1BA46A59-4B61-44D1-938B-2D135049F78F}" destId="{013AD820-676F-4B9C-A455-9D7DCCAB0237}" srcOrd="1" destOrd="0" presId="urn:microsoft.com/office/officeart/2008/layout/HalfCircleOrganizationChart"/>
    <dgm:cxn modelId="{521E82E9-538D-4DF4-9911-300EB8DB4151}" type="presOf" srcId="{1BA46A59-4B61-44D1-938B-2D135049F78F}" destId="{48F05974-B909-4AF7-9013-BE5D18F28D39}" srcOrd="0" destOrd="0" presId="urn:microsoft.com/office/officeart/2008/layout/HalfCircleOrganizationChart"/>
    <dgm:cxn modelId="{5AA64AEB-E282-48FC-B9FA-22EB2AE8DD6A}" type="presOf" srcId="{3E67930D-9A54-4543-B02E-B952D12D3887}" destId="{D1B424E5-15DC-49C8-B638-E466DC65F2C0}" srcOrd="1" destOrd="0" presId="urn:microsoft.com/office/officeart/2008/layout/HalfCircleOrganizationChart"/>
    <dgm:cxn modelId="{434335FD-0F19-4EBB-A0BB-0B25BB57F931}" type="presOf" srcId="{6DE7D591-69B8-4F7A-855C-12E574045338}" destId="{2048B582-292E-4ADE-99EB-C2B882419D3A}" srcOrd="0" destOrd="0" presId="urn:microsoft.com/office/officeart/2008/layout/HalfCircleOrganizationChart"/>
    <dgm:cxn modelId="{B9023C76-205B-497F-9DA1-9D48BD2957F4}" type="presParOf" srcId="{F669E03A-8906-4B01-A2DA-20B2DF724949}" destId="{9091ED28-BB61-4A22-B497-D0914C97FFDA}" srcOrd="0" destOrd="0" presId="urn:microsoft.com/office/officeart/2008/layout/HalfCircleOrganizationChart"/>
    <dgm:cxn modelId="{3BFA9DB7-7814-47F2-84EA-A80189CF3A74}" type="presParOf" srcId="{9091ED28-BB61-4A22-B497-D0914C97FFDA}" destId="{3ACBC282-3E7E-4595-A036-56077678ABDC}" srcOrd="0" destOrd="0" presId="urn:microsoft.com/office/officeart/2008/layout/HalfCircleOrganizationChart"/>
    <dgm:cxn modelId="{E7F222AA-B02C-4EDF-AC38-59AF1C1D1093}" type="presParOf" srcId="{3ACBC282-3E7E-4595-A036-56077678ABDC}" destId="{6171EA46-D615-445C-976C-46FF0194BEC7}" srcOrd="0" destOrd="0" presId="urn:microsoft.com/office/officeart/2008/layout/HalfCircleOrganizationChart"/>
    <dgm:cxn modelId="{41FE3665-FC58-4824-A83F-64255E66775F}" type="presParOf" srcId="{3ACBC282-3E7E-4595-A036-56077678ABDC}" destId="{4958BE4D-1758-42C4-AF72-7C330128AC74}" srcOrd="1" destOrd="0" presId="urn:microsoft.com/office/officeart/2008/layout/HalfCircleOrganizationChart"/>
    <dgm:cxn modelId="{C7A6DE19-2F95-4695-94E0-C2CD0B2ADAFA}" type="presParOf" srcId="{3ACBC282-3E7E-4595-A036-56077678ABDC}" destId="{E24882E0-D95C-48FD-ABD0-EF2663A49582}" srcOrd="2" destOrd="0" presId="urn:microsoft.com/office/officeart/2008/layout/HalfCircleOrganizationChart"/>
    <dgm:cxn modelId="{99DADCE1-DE26-497D-8449-4D5CC7918152}" type="presParOf" srcId="{3ACBC282-3E7E-4595-A036-56077678ABDC}" destId="{8E939E82-14E2-4F19-AB48-DBB70AA03354}" srcOrd="3" destOrd="0" presId="urn:microsoft.com/office/officeart/2008/layout/HalfCircleOrganizationChart"/>
    <dgm:cxn modelId="{EF3C20B4-0808-43E4-B99B-C62426EFE46E}" type="presParOf" srcId="{9091ED28-BB61-4A22-B497-D0914C97FFDA}" destId="{32E4426B-7A21-49BF-A3FC-8900FA13AAE3}" srcOrd="1" destOrd="0" presId="urn:microsoft.com/office/officeart/2008/layout/HalfCircleOrganizationChart"/>
    <dgm:cxn modelId="{ABBC46E3-CEDE-494C-AE21-B53996477E49}" type="presParOf" srcId="{9091ED28-BB61-4A22-B497-D0914C97FFDA}" destId="{C573C0E6-78EC-4859-B7AC-819AD71B5D31}" srcOrd="2" destOrd="0" presId="urn:microsoft.com/office/officeart/2008/layout/HalfCircleOrganizationChart"/>
    <dgm:cxn modelId="{718354B6-2E13-4735-85D8-0AC4B8319467}" type="presParOf" srcId="{C573C0E6-78EC-4859-B7AC-819AD71B5D31}" destId="{D580134F-330F-467C-B55E-F5F00EDEB531}" srcOrd="0" destOrd="0" presId="urn:microsoft.com/office/officeart/2008/layout/HalfCircleOrganizationChart"/>
    <dgm:cxn modelId="{F46232D9-B3EA-48A0-974E-FF53D6208EC5}" type="presParOf" srcId="{C573C0E6-78EC-4859-B7AC-819AD71B5D31}" destId="{57678B9E-0F18-499F-9ED3-93AF46A3E177}" srcOrd="1" destOrd="0" presId="urn:microsoft.com/office/officeart/2008/layout/HalfCircleOrganizationChart"/>
    <dgm:cxn modelId="{2F6ECF05-46FA-4570-A268-FC446416A736}" type="presParOf" srcId="{57678B9E-0F18-499F-9ED3-93AF46A3E177}" destId="{B7879555-7591-40E7-B21A-493A35C71487}" srcOrd="0" destOrd="0" presId="urn:microsoft.com/office/officeart/2008/layout/HalfCircleOrganizationChart"/>
    <dgm:cxn modelId="{F2546BE9-AB64-46B3-A102-D45A2C9285A9}" type="presParOf" srcId="{B7879555-7591-40E7-B21A-493A35C71487}" destId="{48F05974-B909-4AF7-9013-BE5D18F28D39}" srcOrd="0" destOrd="0" presId="urn:microsoft.com/office/officeart/2008/layout/HalfCircleOrganizationChart"/>
    <dgm:cxn modelId="{34AFD10F-09F2-465A-8BC9-F42D53636094}" type="presParOf" srcId="{B7879555-7591-40E7-B21A-493A35C71487}" destId="{DB72D27F-1BC4-41E6-B6F1-5F411A7A2091}" srcOrd="1" destOrd="0" presId="urn:microsoft.com/office/officeart/2008/layout/HalfCircleOrganizationChart"/>
    <dgm:cxn modelId="{5AC2E8AA-61EF-4E71-AB96-7D3D8EF411DA}" type="presParOf" srcId="{B7879555-7591-40E7-B21A-493A35C71487}" destId="{925944BA-A3F4-47E7-AF71-6211224DF3CA}" srcOrd="2" destOrd="0" presId="urn:microsoft.com/office/officeart/2008/layout/HalfCircleOrganizationChart"/>
    <dgm:cxn modelId="{4A51C402-1325-40F8-82D0-249B2E4B4B07}" type="presParOf" srcId="{B7879555-7591-40E7-B21A-493A35C71487}" destId="{013AD820-676F-4B9C-A455-9D7DCCAB0237}" srcOrd="3" destOrd="0" presId="urn:microsoft.com/office/officeart/2008/layout/HalfCircleOrganizationChart"/>
    <dgm:cxn modelId="{57001369-89F2-455E-8B77-46FBE9689DB6}" type="presParOf" srcId="{57678B9E-0F18-499F-9ED3-93AF46A3E177}" destId="{202E335B-6D8F-4051-AD2D-EEABB21B3D2E}" srcOrd="1" destOrd="0" presId="urn:microsoft.com/office/officeart/2008/layout/HalfCircleOrganizationChart"/>
    <dgm:cxn modelId="{96EECCB5-DA41-4D15-818D-3FF22CB2CF66}" type="presParOf" srcId="{202E335B-6D8F-4051-AD2D-EEABB21B3D2E}" destId="{2048B582-292E-4ADE-99EB-C2B882419D3A}" srcOrd="0" destOrd="0" presId="urn:microsoft.com/office/officeart/2008/layout/HalfCircleOrganizationChart"/>
    <dgm:cxn modelId="{FC66B719-B0A7-4DE9-B532-25193962F894}" type="presParOf" srcId="{202E335B-6D8F-4051-AD2D-EEABB21B3D2E}" destId="{CE7E2D32-7140-4AD9-9E88-D78CB5119221}" srcOrd="1" destOrd="0" presId="urn:microsoft.com/office/officeart/2008/layout/HalfCircleOrganizationChart"/>
    <dgm:cxn modelId="{F45BA5F7-6338-4415-BEAA-C9D854DD0D9B}" type="presParOf" srcId="{CE7E2D32-7140-4AD9-9E88-D78CB5119221}" destId="{62FDEFD7-A235-42E7-918F-51EB05E70BCC}" srcOrd="0" destOrd="0" presId="urn:microsoft.com/office/officeart/2008/layout/HalfCircleOrganizationChart"/>
    <dgm:cxn modelId="{DDEDABA1-43AF-47CF-9EE4-C87D64953DCC}" type="presParOf" srcId="{62FDEFD7-A235-42E7-918F-51EB05E70BCC}" destId="{36BD40D6-A56F-4E31-A438-F0A4DB20B757}" srcOrd="0" destOrd="0" presId="urn:microsoft.com/office/officeart/2008/layout/HalfCircleOrganizationChart"/>
    <dgm:cxn modelId="{51E81947-22E6-409E-B429-C595095E1937}" type="presParOf" srcId="{62FDEFD7-A235-42E7-918F-51EB05E70BCC}" destId="{922CE3E7-B0E5-4F92-B1CD-FE999E0D0D5E}" srcOrd="1" destOrd="0" presId="urn:microsoft.com/office/officeart/2008/layout/HalfCircleOrganizationChart"/>
    <dgm:cxn modelId="{FF2E6C96-6DD6-4F26-A32D-8C875AC23DEC}" type="presParOf" srcId="{62FDEFD7-A235-42E7-918F-51EB05E70BCC}" destId="{A80EBB31-2F7F-478D-8421-1C847633D120}" srcOrd="2" destOrd="0" presId="urn:microsoft.com/office/officeart/2008/layout/HalfCircleOrganizationChart"/>
    <dgm:cxn modelId="{1AC2DC81-6D6F-4AC0-934B-0D29FF12E5F1}" type="presParOf" srcId="{62FDEFD7-A235-42E7-918F-51EB05E70BCC}" destId="{D1B424E5-15DC-49C8-B638-E466DC65F2C0}" srcOrd="3" destOrd="0" presId="urn:microsoft.com/office/officeart/2008/layout/HalfCircleOrganizationChart"/>
    <dgm:cxn modelId="{DE004D94-9660-4AFC-9EC5-E9C93CCA8722}" type="presParOf" srcId="{CE7E2D32-7140-4AD9-9E88-D78CB5119221}" destId="{41F86C34-933F-4912-974A-7094A540099D}" srcOrd="1" destOrd="0" presId="urn:microsoft.com/office/officeart/2008/layout/HalfCircleOrganizationChart"/>
    <dgm:cxn modelId="{73F3B3C3-E79B-4522-814C-4D59ECF01814}" type="presParOf" srcId="{CE7E2D32-7140-4AD9-9E88-D78CB5119221}" destId="{6B679661-D59A-409C-96D4-95978A52E729}" srcOrd="2" destOrd="0" presId="urn:microsoft.com/office/officeart/2008/layout/HalfCircleOrganizationChart"/>
    <dgm:cxn modelId="{93E4D70A-E0E6-4CDC-A006-EB1427450539}" type="presParOf" srcId="{57678B9E-0F18-499F-9ED3-93AF46A3E177}" destId="{975F8073-B080-4567-9623-49BCC900AAE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D3E2A6-6E3C-41E9-A7E7-9C21BA5851F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CA03809-8312-486E-80A9-2EFEFCDDF91B}">
      <dgm:prSet/>
      <dgm:spPr/>
      <dgm:t>
        <a:bodyPr/>
        <a:lstStyle/>
        <a:p>
          <a:pPr>
            <a:defRPr cap="all"/>
          </a:pPr>
          <a:r>
            <a:rPr lang="en-US" cap="none" dirty="0"/>
            <a:t>Thank You</a:t>
          </a:r>
          <a:r>
            <a:rPr lang="en-US" dirty="0"/>
            <a:t>!</a:t>
          </a:r>
        </a:p>
      </dgm:t>
    </dgm:pt>
    <dgm:pt modelId="{75A6C757-7CA5-41ED-B9B0-AC84D10D41A5}" type="parTrans" cxnId="{20333EE0-1ECA-48ED-9837-07A41250F187}">
      <dgm:prSet/>
      <dgm:spPr/>
      <dgm:t>
        <a:bodyPr/>
        <a:lstStyle/>
        <a:p>
          <a:endParaRPr lang="en-US"/>
        </a:p>
      </dgm:t>
    </dgm:pt>
    <dgm:pt modelId="{3BD36204-7F4E-40B5-94C5-8E9124462F08}" type="sibTrans" cxnId="{20333EE0-1ECA-48ED-9837-07A41250F187}">
      <dgm:prSet/>
      <dgm:spPr/>
      <dgm:t>
        <a:bodyPr/>
        <a:lstStyle/>
        <a:p>
          <a:endParaRPr lang="en-US"/>
        </a:p>
      </dgm:t>
    </dgm:pt>
    <dgm:pt modelId="{C1D223B2-E3A0-463C-A6A9-8D2D0431F70F}">
      <dgm:prSet/>
      <dgm:spPr/>
      <dgm:t>
        <a:bodyPr/>
        <a:lstStyle/>
        <a:p>
          <a:pPr>
            <a:defRPr cap="all"/>
          </a:pPr>
          <a:r>
            <a:rPr lang="en-US" cap="none" dirty="0">
              <a:hlinkClick xmlns:r="http://schemas.openxmlformats.org/officeDocument/2006/relationships" r:id="rId1"/>
            </a:rPr>
            <a:t>anaclarat@womenindata.ca</a:t>
          </a:r>
          <a:r>
            <a:rPr lang="en-US" cap="none" dirty="0"/>
            <a:t> </a:t>
          </a:r>
        </a:p>
      </dgm:t>
    </dgm:pt>
    <dgm:pt modelId="{FB863E78-8D3A-44E5-BF44-71014CB92344}" type="parTrans" cxnId="{84C5F45A-EFCF-487F-BFA1-C040B01AA023}">
      <dgm:prSet/>
      <dgm:spPr/>
      <dgm:t>
        <a:bodyPr/>
        <a:lstStyle/>
        <a:p>
          <a:endParaRPr lang="en-US"/>
        </a:p>
      </dgm:t>
    </dgm:pt>
    <dgm:pt modelId="{297B6036-6487-4D59-9ACA-7100F6CD1BB2}" type="sibTrans" cxnId="{84C5F45A-EFCF-487F-BFA1-C040B01AA023}">
      <dgm:prSet/>
      <dgm:spPr/>
      <dgm:t>
        <a:bodyPr/>
        <a:lstStyle/>
        <a:p>
          <a:endParaRPr lang="en-US"/>
        </a:p>
      </dgm:t>
    </dgm:pt>
    <dgm:pt modelId="{AA00C3EA-90AF-46C7-9ACE-6043D57BD69F}" type="pres">
      <dgm:prSet presAssocID="{E9D3E2A6-6E3C-41E9-A7E7-9C21BA5851F9}" presName="vert0" presStyleCnt="0">
        <dgm:presLayoutVars>
          <dgm:dir/>
          <dgm:animOne val="branch"/>
          <dgm:animLvl val="lvl"/>
        </dgm:presLayoutVars>
      </dgm:prSet>
      <dgm:spPr/>
    </dgm:pt>
    <dgm:pt modelId="{C639825F-EFDC-4A28-9DA7-DCBB4BE38CD5}" type="pres">
      <dgm:prSet presAssocID="{4CA03809-8312-486E-80A9-2EFEFCDDF91B}" presName="thickLine" presStyleLbl="alignNode1" presStyleIdx="0" presStyleCnt="2"/>
      <dgm:spPr/>
    </dgm:pt>
    <dgm:pt modelId="{DFE57294-B62B-4429-BF92-C04F88C83E97}" type="pres">
      <dgm:prSet presAssocID="{4CA03809-8312-486E-80A9-2EFEFCDDF91B}" presName="horz1" presStyleCnt="0"/>
      <dgm:spPr/>
    </dgm:pt>
    <dgm:pt modelId="{53138775-8F55-46C4-AF64-BE81B5402D49}" type="pres">
      <dgm:prSet presAssocID="{4CA03809-8312-486E-80A9-2EFEFCDDF91B}" presName="tx1" presStyleLbl="revTx" presStyleIdx="0" presStyleCnt="2"/>
      <dgm:spPr/>
    </dgm:pt>
    <dgm:pt modelId="{9E633C66-4296-437C-9447-8923550BA885}" type="pres">
      <dgm:prSet presAssocID="{4CA03809-8312-486E-80A9-2EFEFCDDF91B}" presName="vert1" presStyleCnt="0"/>
      <dgm:spPr/>
    </dgm:pt>
    <dgm:pt modelId="{EDEAE713-ADE6-4C0B-A8C0-DD04DCFC13F2}" type="pres">
      <dgm:prSet presAssocID="{C1D223B2-E3A0-463C-A6A9-8D2D0431F70F}" presName="thickLine" presStyleLbl="alignNode1" presStyleIdx="1" presStyleCnt="2"/>
      <dgm:spPr/>
    </dgm:pt>
    <dgm:pt modelId="{E32CC3CD-0DFE-4C77-9946-81427CCC13F3}" type="pres">
      <dgm:prSet presAssocID="{C1D223B2-E3A0-463C-A6A9-8D2D0431F70F}" presName="horz1" presStyleCnt="0"/>
      <dgm:spPr/>
    </dgm:pt>
    <dgm:pt modelId="{197026AD-A72D-441A-9618-B8281C676E8B}" type="pres">
      <dgm:prSet presAssocID="{C1D223B2-E3A0-463C-A6A9-8D2D0431F70F}" presName="tx1" presStyleLbl="revTx" presStyleIdx="1" presStyleCnt="2"/>
      <dgm:spPr/>
    </dgm:pt>
    <dgm:pt modelId="{D44F709D-6B83-49FF-AAF6-45C5FD5886BE}" type="pres">
      <dgm:prSet presAssocID="{C1D223B2-E3A0-463C-A6A9-8D2D0431F70F}" presName="vert1" presStyleCnt="0"/>
      <dgm:spPr/>
    </dgm:pt>
  </dgm:ptLst>
  <dgm:cxnLst>
    <dgm:cxn modelId="{A709F420-E7CE-4403-9BA3-831B075FA357}" type="presOf" srcId="{E9D3E2A6-6E3C-41E9-A7E7-9C21BA5851F9}" destId="{AA00C3EA-90AF-46C7-9ACE-6043D57BD69F}" srcOrd="0" destOrd="0" presId="urn:microsoft.com/office/officeart/2008/layout/LinedList"/>
    <dgm:cxn modelId="{84C5F45A-EFCF-487F-BFA1-C040B01AA023}" srcId="{E9D3E2A6-6E3C-41E9-A7E7-9C21BA5851F9}" destId="{C1D223B2-E3A0-463C-A6A9-8D2D0431F70F}" srcOrd="1" destOrd="0" parTransId="{FB863E78-8D3A-44E5-BF44-71014CB92344}" sibTransId="{297B6036-6487-4D59-9ACA-7100F6CD1BB2}"/>
    <dgm:cxn modelId="{F051D9B6-2C4D-44FA-9C06-B69702B364DA}" type="presOf" srcId="{4CA03809-8312-486E-80A9-2EFEFCDDF91B}" destId="{53138775-8F55-46C4-AF64-BE81B5402D49}" srcOrd="0" destOrd="0" presId="urn:microsoft.com/office/officeart/2008/layout/LinedList"/>
    <dgm:cxn modelId="{20333EE0-1ECA-48ED-9837-07A41250F187}" srcId="{E9D3E2A6-6E3C-41E9-A7E7-9C21BA5851F9}" destId="{4CA03809-8312-486E-80A9-2EFEFCDDF91B}" srcOrd="0" destOrd="0" parTransId="{75A6C757-7CA5-41ED-B9B0-AC84D10D41A5}" sibTransId="{3BD36204-7F4E-40B5-94C5-8E9124462F08}"/>
    <dgm:cxn modelId="{3B4964E7-4EC7-40A4-88DF-35FFD4AD84A1}" type="presOf" srcId="{C1D223B2-E3A0-463C-A6A9-8D2D0431F70F}" destId="{197026AD-A72D-441A-9618-B8281C676E8B}" srcOrd="0" destOrd="0" presId="urn:microsoft.com/office/officeart/2008/layout/LinedList"/>
    <dgm:cxn modelId="{94AAA1C1-ABF2-4EF1-BB75-82BA2231D0C3}" type="presParOf" srcId="{AA00C3EA-90AF-46C7-9ACE-6043D57BD69F}" destId="{C639825F-EFDC-4A28-9DA7-DCBB4BE38CD5}" srcOrd="0" destOrd="0" presId="urn:microsoft.com/office/officeart/2008/layout/LinedList"/>
    <dgm:cxn modelId="{F58CB79C-4E6D-4889-BF7E-001C65D25960}" type="presParOf" srcId="{AA00C3EA-90AF-46C7-9ACE-6043D57BD69F}" destId="{DFE57294-B62B-4429-BF92-C04F88C83E97}" srcOrd="1" destOrd="0" presId="urn:microsoft.com/office/officeart/2008/layout/LinedList"/>
    <dgm:cxn modelId="{4E441CFA-A539-48EE-AE9A-BA95A12FCA2B}" type="presParOf" srcId="{DFE57294-B62B-4429-BF92-C04F88C83E97}" destId="{53138775-8F55-46C4-AF64-BE81B5402D49}" srcOrd="0" destOrd="0" presId="urn:microsoft.com/office/officeart/2008/layout/LinedList"/>
    <dgm:cxn modelId="{C785011C-3442-4712-8D02-8D64431DBEFC}" type="presParOf" srcId="{DFE57294-B62B-4429-BF92-C04F88C83E97}" destId="{9E633C66-4296-437C-9447-8923550BA885}" srcOrd="1" destOrd="0" presId="urn:microsoft.com/office/officeart/2008/layout/LinedList"/>
    <dgm:cxn modelId="{C1D86958-C2DA-4D02-85BB-8D545EE88EC0}" type="presParOf" srcId="{AA00C3EA-90AF-46C7-9ACE-6043D57BD69F}" destId="{EDEAE713-ADE6-4C0B-A8C0-DD04DCFC13F2}" srcOrd="2" destOrd="0" presId="urn:microsoft.com/office/officeart/2008/layout/LinedList"/>
    <dgm:cxn modelId="{13F59416-FAC7-4DF8-A148-017CE38D99E3}" type="presParOf" srcId="{AA00C3EA-90AF-46C7-9ACE-6043D57BD69F}" destId="{E32CC3CD-0DFE-4C77-9946-81427CCC13F3}" srcOrd="3" destOrd="0" presId="urn:microsoft.com/office/officeart/2008/layout/LinedList"/>
    <dgm:cxn modelId="{5B8966F3-6683-46D9-90D1-24E51517F940}" type="presParOf" srcId="{E32CC3CD-0DFE-4C77-9946-81427CCC13F3}" destId="{197026AD-A72D-441A-9618-B8281C676E8B}" srcOrd="0" destOrd="0" presId="urn:microsoft.com/office/officeart/2008/layout/LinedList"/>
    <dgm:cxn modelId="{3A594C81-886F-4B50-95CA-3F16D69CC5E1}" type="presParOf" srcId="{E32CC3CD-0DFE-4C77-9946-81427CCC13F3}" destId="{D44F709D-6B83-49FF-AAF6-45C5FD5886B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8B582-292E-4ADE-99EB-C2B882419D3A}">
      <dsp:nvSpPr>
        <dsp:cNvPr id="0" name=""/>
        <dsp:cNvSpPr/>
      </dsp:nvSpPr>
      <dsp:spPr>
        <a:xfrm>
          <a:off x="1782012" y="1561532"/>
          <a:ext cx="592867" cy="386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52"/>
              </a:lnTo>
              <a:lnTo>
                <a:pt x="592867" y="3866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80134F-330F-467C-B55E-F5F00EDEB531}">
      <dsp:nvSpPr>
        <dsp:cNvPr id="0" name=""/>
        <dsp:cNvSpPr/>
      </dsp:nvSpPr>
      <dsp:spPr>
        <a:xfrm>
          <a:off x="1002262" y="646454"/>
          <a:ext cx="534869" cy="3866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52"/>
              </a:lnTo>
              <a:lnTo>
                <a:pt x="534869" y="38665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8BE4D-1758-42C4-AF72-7C330128AC74}">
      <dsp:nvSpPr>
        <dsp:cNvPr id="0" name=""/>
        <dsp:cNvSpPr/>
      </dsp:nvSpPr>
      <dsp:spPr>
        <a:xfrm>
          <a:off x="680052" y="2033"/>
          <a:ext cx="644421" cy="6444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882E0-D95C-48FD-ABD0-EF2663A49582}">
      <dsp:nvSpPr>
        <dsp:cNvPr id="0" name=""/>
        <dsp:cNvSpPr/>
      </dsp:nvSpPr>
      <dsp:spPr>
        <a:xfrm>
          <a:off x="680052" y="2033"/>
          <a:ext cx="644421" cy="6444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1EA46-D615-445C-976C-46FF0194BEC7}">
      <dsp:nvSpPr>
        <dsp:cNvPr id="0" name=""/>
        <dsp:cNvSpPr/>
      </dsp:nvSpPr>
      <dsp:spPr>
        <a:xfrm>
          <a:off x="357841" y="118029"/>
          <a:ext cx="1288842" cy="4124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Product Category</a:t>
          </a:r>
        </a:p>
      </dsp:txBody>
      <dsp:txXfrm>
        <a:off x="357841" y="118029"/>
        <a:ext cx="1288842" cy="412429"/>
      </dsp:txXfrm>
    </dsp:sp>
    <dsp:sp modelId="{DB72D27F-1BC4-41E6-B6F1-5F411A7A2091}">
      <dsp:nvSpPr>
        <dsp:cNvPr id="0" name=""/>
        <dsp:cNvSpPr/>
      </dsp:nvSpPr>
      <dsp:spPr>
        <a:xfrm>
          <a:off x="1459801" y="917111"/>
          <a:ext cx="644421" cy="6444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944BA-A3F4-47E7-AF71-6211224DF3CA}">
      <dsp:nvSpPr>
        <dsp:cNvPr id="0" name=""/>
        <dsp:cNvSpPr/>
      </dsp:nvSpPr>
      <dsp:spPr>
        <a:xfrm>
          <a:off x="1459801" y="917111"/>
          <a:ext cx="644421" cy="6444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05974-B909-4AF7-9013-BE5D18F28D39}">
      <dsp:nvSpPr>
        <dsp:cNvPr id="0" name=""/>
        <dsp:cNvSpPr/>
      </dsp:nvSpPr>
      <dsp:spPr>
        <a:xfrm>
          <a:off x="1137591" y="1033107"/>
          <a:ext cx="1288842" cy="4124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Product SubCategory</a:t>
          </a:r>
        </a:p>
      </dsp:txBody>
      <dsp:txXfrm>
        <a:off x="1137591" y="1033107"/>
        <a:ext cx="1288842" cy="412429"/>
      </dsp:txXfrm>
    </dsp:sp>
    <dsp:sp modelId="{922CE3E7-B0E5-4F92-B1CD-FE999E0D0D5E}">
      <dsp:nvSpPr>
        <dsp:cNvPr id="0" name=""/>
        <dsp:cNvSpPr/>
      </dsp:nvSpPr>
      <dsp:spPr>
        <a:xfrm>
          <a:off x="2297548" y="1832189"/>
          <a:ext cx="644421" cy="64442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EBB31-2F7F-478D-8421-1C847633D120}">
      <dsp:nvSpPr>
        <dsp:cNvPr id="0" name=""/>
        <dsp:cNvSpPr/>
      </dsp:nvSpPr>
      <dsp:spPr>
        <a:xfrm>
          <a:off x="2297548" y="1832189"/>
          <a:ext cx="644421" cy="64442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D40D6-A56F-4E31-A438-F0A4DB20B757}">
      <dsp:nvSpPr>
        <dsp:cNvPr id="0" name=""/>
        <dsp:cNvSpPr/>
      </dsp:nvSpPr>
      <dsp:spPr>
        <a:xfrm>
          <a:off x="1975338" y="1948185"/>
          <a:ext cx="1288842" cy="4124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/>
            <a:t>Product</a:t>
          </a:r>
        </a:p>
      </dsp:txBody>
      <dsp:txXfrm>
        <a:off x="1975338" y="1948185"/>
        <a:ext cx="1288842" cy="4124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39825F-EFDC-4A28-9DA7-DCBB4BE38CD5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38775-8F55-46C4-AF64-BE81B5402D49}">
      <dsp:nvSpPr>
        <dsp:cNvPr id="0" name=""/>
        <dsp:cNvSpPr/>
      </dsp:nvSpPr>
      <dsp:spPr>
        <a:xfrm>
          <a:off x="0" y="0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 cap="none" dirty="0"/>
            <a:t>Thank You</a:t>
          </a:r>
          <a:r>
            <a:rPr lang="en-US" sz="4100" kern="1200" dirty="0"/>
            <a:t>!</a:t>
          </a:r>
        </a:p>
      </dsp:txBody>
      <dsp:txXfrm>
        <a:off x="0" y="0"/>
        <a:ext cx="6291714" cy="2765367"/>
      </dsp:txXfrm>
    </dsp:sp>
    <dsp:sp modelId="{EDEAE713-ADE6-4C0B-A8C0-DD04DCFC13F2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026AD-A72D-441A-9618-B8281C676E8B}">
      <dsp:nvSpPr>
        <dsp:cNvPr id="0" name=""/>
        <dsp:cNvSpPr/>
      </dsp:nvSpPr>
      <dsp:spPr>
        <a:xfrm>
          <a:off x="0" y="2765367"/>
          <a:ext cx="6291714" cy="2765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100" kern="1200" cap="none" dirty="0">
              <a:hlinkClick xmlns:r="http://schemas.openxmlformats.org/officeDocument/2006/relationships" r:id="rId1"/>
            </a:rPr>
            <a:t>anaclarat@womenindata.ca</a:t>
          </a:r>
          <a:r>
            <a:rPr lang="en-US" sz="4100" kern="1200" cap="none" dirty="0"/>
            <a:t> </a:t>
          </a:r>
        </a:p>
      </dsp:txBody>
      <dsp:txXfrm>
        <a:off x="0" y="2765367"/>
        <a:ext cx="6291714" cy="2765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D67CD-375E-434A-901A-81B819907012}" type="datetimeFigureOut">
              <a:rPr lang="en-CA" smtClean="0"/>
              <a:t>2021-11-25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7B46E-F2B5-4B98-9809-2A5CFF9AB2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23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7715-537F-470A-AE36-AF6C91FC1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C4AD8-5EC9-4144-8A89-E926533A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ADC8E-D018-4B97-8DFB-E1831630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071A7-EE9F-413D-B144-C6F2BED3F738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17605-32B7-4638-BB4D-9A637A13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C9FB6-9FD3-4C04-9378-A20F6B795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7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E78B-4469-4A18-8246-671627AA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89127-E706-46E9-8AA8-CAA75D891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8F463-F441-48C4-AACB-3EA235E3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E498-12DF-4F48-9E64-2EAD18EDB965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BD4E2-1992-4F3E-B94B-83AF41CD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F08EF-03A0-4FAE-9FA3-B04E6C06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0514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105EB1-DAAC-4D09-8462-1554E3A2B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D1ABA-2C54-4CE3-ABEE-999598966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CCFC1-AE26-4709-9100-6251DD94D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41FA-A32B-484A-88CF-0A28EBDB9F7E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5890-4940-4007-A93E-E64B1C0D9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1BFB-67CA-4153-97F8-C3E6AA65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21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05D9-956B-4716-9AF0-7F120730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697F-5593-4CCD-8831-71A7AF5A2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F9EF-9A15-424B-9A12-391DAF43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47CF9-2228-49C2-8707-FFD25F3689F1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BE466-7629-436F-A2B7-6B875D266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63018-37B0-4152-B10C-B427ACFA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351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8A3B-8F08-4A0F-90C2-D7A69C4C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354E-9BFC-4020-847E-C44F3385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E335-0362-44C7-B1E2-0F2BE626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B489-DD5B-4555-9E84-534B9B0B027D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A41B-8D40-4746-ADAD-24D307DD6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81F38-2816-4844-92CB-9F2B74E2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268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463C-0C79-4D45-BFDF-91BB5374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D83E1-5115-4E25-A6F2-DDDD9E91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7DFBC-F1A7-4892-8262-6AA21832D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2A10C-CC9E-46BA-9734-1D6D168B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D8C7-6D69-4EED-B763-18D17262ECB0}" type="datetime1">
              <a:rPr lang="en-CA" smtClean="0"/>
              <a:t>2021-11-25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2C06-7593-4B71-8ED5-80EC831B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E11DC-7526-4E5E-9F69-9335C3CB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208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D520-99D8-4492-B979-0153EBF2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0F494-1841-47DF-850A-17E384113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9748E-1473-4246-9C54-DE4FD2983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69998-824B-4812-87F5-62EECBD10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62E01-D9ED-4D26-95E0-43D3BF14E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A228EA-C235-40A0-89A1-6DB4D14C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90DA4-3BAA-4EBE-ABE1-943F916E8965}" type="datetime1">
              <a:rPr lang="en-CA" smtClean="0"/>
              <a:t>2021-11-25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0AEDA-FD0E-4A61-8FFA-6C7C463C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FB291-ED65-455A-BEAD-E4B5EB65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124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22C7-B75B-4C16-A210-994DF5B4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7CCFF-D55A-4CCD-9C20-67574E44D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C7A0B-ECF6-49A9-9F50-CAA0547C8B58}" type="datetime1">
              <a:rPr lang="en-CA" smtClean="0"/>
              <a:t>2021-11-25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C3927-5800-43AF-A65F-190FB8F6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536E3-C38F-42D9-8B34-10EAEAFA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6699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DABDA-3086-4073-896B-D18CF61E9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462ED-A6FB-4B0E-A56F-977747A79B32}" type="datetime1">
              <a:rPr lang="en-CA" smtClean="0"/>
              <a:t>2021-11-25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A8A45-119B-494B-A850-4E71AD8F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C641-178B-4AEC-AD72-956254A7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906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A8FA-817C-476C-9EC2-84B45A22C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0DDC-F989-4C9E-B1A5-59AB122B6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1B48F-D54C-4946-A8E1-0E722F03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4CF536-CBE4-484D-AFF5-837082EE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B2AE-B029-4E5B-B82A-D950154B371E}" type="datetime1">
              <a:rPr lang="en-CA" smtClean="0"/>
              <a:t>2021-11-25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6EA2D-2306-4CB5-9EC3-CFCBBC66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5542C-7C2F-4025-B3B5-0FCC38DF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60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7FBD-376B-4184-93F2-383D688C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057A6A-4538-4B88-8D75-F3A9ECB44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064CB-BA11-48D8-B52E-4BEC6937B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8A117-932C-494E-8243-C8090522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A675B-7378-4CD5-ACD4-0405B6D36715}" type="datetime1">
              <a:rPr lang="en-CA" smtClean="0"/>
              <a:t>2021-11-25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E75B7-8CBA-4320-967E-CD196A37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63B12-8219-448B-955A-0B8C1895B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152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F3523-FA3C-4118-8989-824717D8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07D0E-F034-4298-B291-AA712F57E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6304C-21F1-4AFB-B660-E81DA6E7A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932BF-2EDC-437B-A8FD-CB3065CAE386}" type="datetime1">
              <a:rPr lang="en-CA" smtClean="0"/>
              <a:t>2021-11-25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1668-E7C3-405C-B877-D6188D77A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90F25-D12A-4467-9478-EEF159CE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7A1B1-B452-4D69-932E-73B5655787F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06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150.statcan.gc.ca/n1/pub/62m0004x/62m0004x2017001-eng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file:///D:\1_Metro%20College\Courses\DSP-SAS\Project\IMAGES\sashtml23.htm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0.png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4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5F9B9-A0FB-49C6-8EB4-8CEF7A355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Food Expense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56163-B96F-4464-836F-4E384D383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impacts Store Expense Behaviour?</a:t>
            </a:r>
          </a:p>
          <a:p>
            <a:pPr algn="l"/>
            <a:endParaRPr lang="en-CA" dirty="0"/>
          </a:p>
        </p:txBody>
      </p:sp>
      <p:pic>
        <p:nvPicPr>
          <p:cNvPr id="5" name="Picture 4" descr="Vegetables on display at a market">
            <a:extLst>
              <a:ext uri="{FF2B5EF4-FFF2-40B4-BE49-F238E27FC236}">
                <a16:creationId xmlns:a16="http://schemas.microsoft.com/office/drawing/2014/main" id="{D2A71B0C-8FB1-47CF-B00F-A894050B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0" r="2088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28488-9578-44D4-84EB-60773774D192}"/>
              </a:ext>
            </a:extLst>
          </p:cNvPr>
          <p:cNvSpPr txBox="1"/>
          <p:nvPr/>
        </p:nvSpPr>
        <p:spPr>
          <a:xfrm>
            <a:off x="6237292" y="5797617"/>
            <a:ext cx="5954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Metro College of Technology</a:t>
            </a:r>
          </a:p>
          <a:p>
            <a:pPr algn="r"/>
            <a:r>
              <a:rPr lang="en-US" dirty="0"/>
              <a:t>November 2021</a:t>
            </a:r>
          </a:p>
          <a:p>
            <a:pPr algn="r"/>
            <a:r>
              <a:rPr lang="en-US" dirty="0"/>
              <a:t>Ana Clara Tupinambá Freitas, oriented by Professor </a:t>
            </a:r>
            <a:r>
              <a:rPr lang="en-US" dirty="0" err="1"/>
              <a:t>Arkar</a:t>
            </a:r>
            <a:r>
              <a:rPr lang="en-US" dirty="0"/>
              <a:t> Min</a:t>
            </a:r>
          </a:p>
          <a:p>
            <a:pPr algn="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1009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0F50C-2F13-4991-B4FB-F0624115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3" y="529401"/>
            <a:ext cx="11342914" cy="5293360"/>
          </a:xfrm>
          <a:prstGeom prst="rect">
            <a:avLst/>
          </a:prstGeom>
        </p:spPr>
      </p:pic>
      <p:sp>
        <p:nvSpPr>
          <p:cNvPr id="8" name="Action Button: Help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EAECFFE-C49A-4870-8C99-62895AA0C131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1DAB1-2DD1-4B75-91C0-03271D96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63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0F50C-2F13-4991-B4FB-F0624115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693" y="340615"/>
            <a:ext cx="6445307" cy="3867184"/>
          </a:xfrm>
          <a:prstGeom prst="rect">
            <a:avLst/>
          </a:prstGeom>
        </p:spPr>
      </p:pic>
      <p:sp>
        <p:nvSpPr>
          <p:cNvPr id="8" name="Action Button: Help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EAECFFE-C49A-4870-8C99-62895AA0C131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C2395A1-4BDA-405F-970B-3791C197034B}"/>
              </a:ext>
            </a:extLst>
          </p:cNvPr>
          <p:cNvCxnSpPr>
            <a:cxnSpLocks/>
          </p:cNvCxnSpPr>
          <p:nvPr/>
        </p:nvCxnSpPr>
        <p:spPr>
          <a:xfrm>
            <a:off x="2053244" y="1255222"/>
            <a:ext cx="7406640" cy="1213658"/>
          </a:xfrm>
          <a:prstGeom prst="curvedConnector3">
            <a:avLst>
              <a:gd name="adj1" fmla="val 99944"/>
            </a:avLst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6FB9F1F-0210-4E79-8E04-068535941E75}"/>
              </a:ext>
            </a:extLst>
          </p:cNvPr>
          <p:cNvGrpSpPr/>
          <p:nvPr/>
        </p:nvGrpSpPr>
        <p:grpSpPr>
          <a:xfrm>
            <a:off x="6494107" y="3206156"/>
            <a:ext cx="5385877" cy="3231526"/>
            <a:chOff x="6494107" y="3206156"/>
            <a:chExt cx="5385877" cy="323152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AB66F09F-F0C6-4A16-B312-2A526D17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94107" y="3206156"/>
              <a:ext cx="5385877" cy="323152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504951-6834-46B2-874A-FDBF2EF55BC4}"/>
                </a:ext>
              </a:extLst>
            </p:cNvPr>
            <p:cNvSpPr txBox="1"/>
            <p:nvPr/>
          </p:nvSpPr>
          <p:spPr>
            <a:xfrm>
              <a:off x="10407534" y="5372122"/>
              <a:ext cx="5677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*</a:t>
              </a:r>
              <a:endParaRPr lang="en-CA" sz="6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C4E85-FDE6-4B38-9B20-C04618CA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59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F813752-BB43-409B-9BB5-96EAC3736B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4287154"/>
              </p:ext>
            </p:extLst>
          </p:nvPr>
        </p:nvGraphicFramePr>
        <p:xfrm>
          <a:off x="226239" y="136525"/>
          <a:ext cx="11736474" cy="608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FCC95-403B-4A81-A48D-EC592C9B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1721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" name="Freeform: Shape 10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" name="Freeform: Shape 10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66DE0F7-8D6B-489E-B713-48398106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Study Framework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2FD8C8-761E-4B1F-BEC5-9D4D34AFE313}"/>
              </a:ext>
            </a:extLst>
          </p:cNvPr>
          <p:cNvGrpSpPr/>
          <p:nvPr/>
        </p:nvGrpSpPr>
        <p:grpSpPr>
          <a:xfrm>
            <a:off x="4635123" y="323832"/>
            <a:ext cx="7263609" cy="6154356"/>
            <a:chOff x="4635123" y="323832"/>
            <a:chExt cx="7263609" cy="6154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2D766C5-6FFD-493B-A2BA-AB8C2426D00C}"/>
                </a:ext>
              </a:extLst>
            </p:cNvPr>
            <p:cNvGrpSpPr/>
            <p:nvPr/>
          </p:nvGrpSpPr>
          <p:grpSpPr>
            <a:xfrm>
              <a:off x="4635123" y="323832"/>
              <a:ext cx="7263609" cy="6154356"/>
              <a:chOff x="4553487" y="78547"/>
              <a:chExt cx="7263609" cy="615435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46C97FD-9FDD-459A-B470-18984C1A184A}"/>
                  </a:ext>
                </a:extLst>
              </p:cNvPr>
              <p:cNvGrpSpPr/>
              <p:nvPr/>
            </p:nvGrpSpPr>
            <p:grpSpPr>
              <a:xfrm>
                <a:off x="4553487" y="78547"/>
                <a:ext cx="7263609" cy="6154356"/>
                <a:chOff x="2326457" y="533706"/>
                <a:chExt cx="8919205" cy="6191933"/>
              </a:xfrm>
            </p:grpSpPr>
            <p:sp>
              <p:nvSpPr>
                <p:cNvPr id="82" name="Rectangle: Top Corners One Rounded and One Snipped 81">
                  <a:extLst>
                    <a:ext uri="{FF2B5EF4-FFF2-40B4-BE49-F238E27FC236}">
                      <a16:creationId xmlns:a16="http://schemas.microsoft.com/office/drawing/2014/main" id="{1654F716-1DE4-450B-84AA-98DD777C9124}"/>
                    </a:ext>
                  </a:extLst>
                </p:cNvPr>
                <p:cNvSpPr/>
                <p:nvPr/>
              </p:nvSpPr>
              <p:spPr>
                <a:xfrm>
                  <a:off x="2326457" y="533706"/>
                  <a:ext cx="3106032" cy="355778"/>
                </a:xfrm>
                <a:prstGeom prst="snipRoundRect">
                  <a:avLst/>
                </a:prstGeom>
                <a:solidFill>
                  <a:srgbClr val="FF9900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/>
                    <a:t>Total Income</a:t>
                  </a:r>
                </a:p>
              </p:txBody>
            </p:sp>
            <p:sp>
              <p:nvSpPr>
                <p:cNvPr id="86" name="Rectangle: Top Corners One Rounded and One Snipped 85">
                  <a:extLst>
                    <a:ext uri="{FF2B5EF4-FFF2-40B4-BE49-F238E27FC236}">
                      <a16:creationId xmlns:a16="http://schemas.microsoft.com/office/drawing/2014/main" id="{D1E34D75-B447-41C3-B866-62531847E6AA}"/>
                    </a:ext>
                  </a:extLst>
                </p:cNvPr>
                <p:cNvSpPr/>
                <p:nvPr/>
              </p:nvSpPr>
              <p:spPr>
                <a:xfrm>
                  <a:off x="2326457" y="2800290"/>
                  <a:ext cx="3106034" cy="522629"/>
                </a:xfrm>
                <a:prstGeom prst="snip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lnSpcReduction="10000"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/>
                    <a:t>Reference person - Education level</a:t>
                  </a:r>
                </a:p>
              </p:txBody>
            </p:sp>
            <p:sp>
              <p:nvSpPr>
                <p:cNvPr id="87" name="Rectangle: Top Corners One Rounded and One Snipped 86">
                  <a:extLst>
                    <a:ext uri="{FF2B5EF4-FFF2-40B4-BE49-F238E27FC236}">
                      <a16:creationId xmlns:a16="http://schemas.microsoft.com/office/drawing/2014/main" id="{633685B8-C02F-4C9F-BD87-AD4414CBAA92}"/>
                    </a:ext>
                  </a:extLst>
                </p:cNvPr>
                <p:cNvSpPr/>
                <p:nvPr/>
              </p:nvSpPr>
              <p:spPr>
                <a:xfrm>
                  <a:off x="2326457" y="2224609"/>
                  <a:ext cx="3106032" cy="491645"/>
                </a:xfrm>
                <a:prstGeom prst="snip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/>
                    <a:t>Reference person - Age group</a:t>
                  </a:r>
                </a:p>
              </p:txBody>
            </p:sp>
            <p:sp>
              <p:nvSpPr>
                <p:cNvPr id="88" name="Rectangle: Top Corners One Rounded and One Snipped 87">
                  <a:extLst>
                    <a:ext uri="{FF2B5EF4-FFF2-40B4-BE49-F238E27FC236}">
                      <a16:creationId xmlns:a16="http://schemas.microsoft.com/office/drawing/2014/main" id="{44594830-A044-4998-B4B5-6ACCC1F664EB}"/>
                    </a:ext>
                  </a:extLst>
                </p:cNvPr>
                <p:cNvSpPr/>
                <p:nvPr/>
              </p:nvSpPr>
              <p:spPr>
                <a:xfrm>
                  <a:off x="2326457" y="3412860"/>
                  <a:ext cx="3106034" cy="522629"/>
                </a:xfrm>
                <a:prstGeom prst="snip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lnSpcReduction="10000"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/>
                    <a:t>Reference person - Marital status</a:t>
                  </a:r>
                </a:p>
              </p:txBody>
            </p:sp>
            <p:sp>
              <p:nvSpPr>
                <p:cNvPr id="89" name="Rectangle: Top Corners One Rounded and One Snipped 88">
                  <a:extLst>
                    <a:ext uri="{FF2B5EF4-FFF2-40B4-BE49-F238E27FC236}">
                      <a16:creationId xmlns:a16="http://schemas.microsoft.com/office/drawing/2014/main" id="{4C7C726D-43CD-4300-81F5-EACBEE6820E7}"/>
                    </a:ext>
                  </a:extLst>
                </p:cNvPr>
                <p:cNvSpPr/>
                <p:nvPr/>
              </p:nvSpPr>
              <p:spPr>
                <a:xfrm>
                  <a:off x="2326457" y="6233994"/>
                  <a:ext cx="3106032" cy="491645"/>
                </a:xfrm>
                <a:prstGeom prst="snipRound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>
                      <a:solidFill>
                        <a:schemeClr val="bg1"/>
                      </a:solidFill>
                    </a:rPr>
                    <a:t>Spouse - Sex</a:t>
                  </a:r>
                </a:p>
              </p:txBody>
            </p:sp>
            <p:sp>
              <p:nvSpPr>
                <p:cNvPr id="90" name="Rectangle: Top Corners One Rounded and One Snipped 89">
                  <a:extLst>
                    <a:ext uri="{FF2B5EF4-FFF2-40B4-BE49-F238E27FC236}">
                      <a16:creationId xmlns:a16="http://schemas.microsoft.com/office/drawing/2014/main" id="{B705C663-F0C7-4D38-A35E-3465172D3A3A}"/>
                    </a:ext>
                  </a:extLst>
                </p:cNvPr>
                <p:cNvSpPr/>
                <p:nvPr/>
              </p:nvSpPr>
              <p:spPr>
                <a:xfrm>
                  <a:off x="2326457" y="4028355"/>
                  <a:ext cx="3106032" cy="522629"/>
                </a:xfrm>
                <a:prstGeom prst="snipRoundRect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/>
                    <a:t>Reference person - Sex</a:t>
                  </a:r>
                </a:p>
              </p:txBody>
            </p:sp>
            <p:sp>
              <p:nvSpPr>
                <p:cNvPr id="91" name="Rectangle: Top Corners One Rounded and One Snipped 90">
                  <a:extLst>
                    <a:ext uri="{FF2B5EF4-FFF2-40B4-BE49-F238E27FC236}">
                      <a16:creationId xmlns:a16="http://schemas.microsoft.com/office/drawing/2014/main" id="{6B126B3C-6594-4ED0-BEB0-9F034402A36B}"/>
                    </a:ext>
                  </a:extLst>
                </p:cNvPr>
                <p:cNvSpPr/>
                <p:nvPr/>
              </p:nvSpPr>
              <p:spPr>
                <a:xfrm>
                  <a:off x="2326457" y="5578098"/>
                  <a:ext cx="3106032" cy="564565"/>
                </a:xfrm>
                <a:prstGeom prst="snipRound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92500" lnSpcReduction="10000"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dirty="0">
                      <a:solidFill>
                        <a:schemeClr val="bg1"/>
                      </a:solidFill>
                    </a:rPr>
                    <a:t>Spouse  - Employment status</a:t>
                  </a:r>
                </a:p>
              </p:txBody>
            </p:sp>
            <p:sp>
              <p:nvSpPr>
                <p:cNvPr id="92" name="Rectangle: Top Corners One Rounded and One Snipped 91">
                  <a:extLst>
                    <a:ext uri="{FF2B5EF4-FFF2-40B4-BE49-F238E27FC236}">
                      <a16:creationId xmlns:a16="http://schemas.microsoft.com/office/drawing/2014/main" id="{2F86BB33-3695-4227-A421-5363FBD6C221}"/>
                    </a:ext>
                  </a:extLst>
                </p:cNvPr>
                <p:cNvSpPr/>
                <p:nvPr/>
              </p:nvSpPr>
              <p:spPr>
                <a:xfrm>
                  <a:off x="2326457" y="5109874"/>
                  <a:ext cx="3106032" cy="377559"/>
                </a:xfrm>
                <a:prstGeom prst="snipRound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>
                      <a:solidFill>
                        <a:schemeClr val="bg1"/>
                      </a:solidFill>
                    </a:rPr>
                    <a:t>Spouse - Education level</a:t>
                  </a:r>
                </a:p>
              </p:txBody>
            </p:sp>
            <p:sp>
              <p:nvSpPr>
                <p:cNvPr id="93" name="Rectangle: Top Corners One Rounded and One Snipped 92">
                  <a:extLst>
                    <a:ext uri="{FF2B5EF4-FFF2-40B4-BE49-F238E27FC236}">
                      <a16:creationId xmlns:a16="http://schemas.microsoft.com/office/drawing/2014/main" id="{3DD43B2C-9D79-42AF-8C92-D1D4EE1EAFEF}"/>
                    </a:ext>
                  </a:extLst>
                </p:cNvPr>
                <p:cNvSpPr/>
                <p:nvPr/>
              </p:nvSpPr>
              <p:spPr>
                <a:xfrm>
                  <a:off x="2326457" y="4641650"/>
                  <a:ext cx="3106032" cy="377558"/>
                </a:xfrm>
                <a:prstGeom prst="snipRoundRect">
                  <a:avLst/>
                </a:prstGeom>
                <a:solidFill>
                  <a:schemeClr val="accent2">
                    <a:lumMod val="5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CA" sz="1600" dirty="0">
                      <a:solidFill>
                        <a:schemeClr val="bg1"/>
                      </a:solidFill>
                    </a:rPr>
                    <a:t>Spouse - Age group</a:t>
                  </a: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70E4760-7BF3-4F49-A39A-23D8842C4577}"/>
                    </a:ext>
                  </a:extLst>
                </p:cNvPr>
                <p:cNvSpPr/>
                <p:nvPr/>
              </p:nvSpPr>
              <p:spPr>
                <a:xfrm>
                  <a:off x="7546498" y="2492427"/>
                  <a:ext cx="3699164" cy="1325563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300" dirty="0"/>
                    <a:t> Expense</a:t>
                  </a:r>
                </a:p>
                <a:p>
                  <a:pPr algn="ctr">
                    <a:lnSpc>
                      <a:spcPct val="90000"/>
                    </a:lnSpc>
                    <a:spcAft>
                      <a:spcPts val="600"/>
                    </a:spcAft>
                  </a:pPr>
                  <a:r>
                    <a:rPr lang="en-US" sz="1300" dirty="0"/>
                    <a:t>(Non-alcoholic beverages)</a:t>
                  </a:r>
                  <a:endParaRPr lang="en-CA" sz="1300" dirty="0"/>
                </a:p>
              </p:txBody>
            </p:sp>
            <p:sp>
              <p:nvSpPr>
                <p:cNvPr id="94" name="Arrow: Striped Right 93">
                  <a:extLst>
                    <a:ext uri="{FF2B5EF4-FFF2-40B4-BE49-F238E27FC236}">
                      <a16:creationId xmlns:a16="http://schemas.microsoft.com/office/drawing/2014/main" id="{00988970-D90A-4869-867A-EDC8149CD098}"/>
                    </a:ext>
                  </a:extLst>
                </p:cNvPr>
                <p:cNvSpPr/>
                <p:nvPr/>
              </p:nvSpPr>
              <p:spPr>
                <a:xfrm>
                  <a:off x="5652843" y="2553811"/>
                  <a:ext cx="2460567" cy="1202796"/>
                </a:xfrm>
                <a:prstGeom prst="stripedRightArrow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4" name="Rectangle: Top Corners One Rounded and One Snipped 23">
                <a:extLst>
                  <a:ext uri="{FF2B5EF4-FFF2-40B4-BE49-F238E27FC236}">
                    <a16:creationId xmlns:a16="http://schemas.microsoft.com/office/drawing/2014/main" id="{6484B602-4CD4-4AD1-B629-E43099C03014}"/>
                  </a:ext>
                </a:extLst>
              </p:cNvPr>
              <p:cNvSpPr/>
              <p:nvPr/>
            </p:nvSpPr>
            <p:spPr>
              <a:xfrm>
                <a:off x="4578319" y="908113"/>
                <a:ext cx="2529486" cy="353619"/>
              </a:xfrm>
              <a:prstGeom prst="snipRoundRect">
                <a:avLst/>
              </a:prstGeom>
              <a:solidFill>
                <a:srgbClr val="FF99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/>
                  <a:t>Province</a:t>
                </a:r>
                <a:endParaRPr lang="en-CA" sz="1600" dirty="0"/>
              </a:p>
            </p:txBody>
          </p:sp>
          <p:sp>
            <p:nvSpPr>
              <p:cNvPr id="25" name="Rectangle: Top Corners One Rounded and One Snipped 24">
                <a:extLst>
                  <a:ext uri="{FF2B5EF4-FFF2-40B4-BE49-F238E27FC236}">
                    <a16:creationId xmlns:a16="http://schemas.microsoft.com/office/drawing/2014/main" id="{D54AAD90-8A89-4774-AEF3-CC151A4A5E86}"/>
                  </a:ext>
                </a:extLst>
              </p:cNvPr>
              <p:cNvSpPr/>
              <p:nvPr/>
            </p:nvSpPr>
            <p:spPr>
              <a:xfrm>
                <a:off x="4578319" y="1322042"/>
                <a:ext cx="2529486" cy="353619"/>
              </a:xfrm>
              <a:prstGeom prst="snipRoundRect">
                <a:avLst/>
              </a:prstGeom>
              <a:solidFill>
                <a:srgbClr val="FF99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/>
                  <a:t>Household Type</a:t>
                </a:r>
                <a:endParaRPr lang="en-CA" sz="1600" dirty="0"/>
              </a:p>
            </p:txBody>
          </p:sp>
        </p:grpSp>
        <p:sp>
          <p:nvSpPr>
            <p:cNvPr id="27" name="Rectangle: Top Corners One Rounded and One Snipped 26">
              <a:extLst>
                <a:ext uri="{FF2B5EF4-FFF2-40B4-BE49-F238E27FC236}">
                  <a16:creationId xmlns:a16="http://schemas.microsoft.com/office/drawing/2014/main" id="{8107DADA-F7C8-453A-9E62-957BCEEC1902}"/>
                </a:ext>
              </a:extLst>
            </p:cNvPr>
            <p:cNvSpPr/>
            <p:nvPr/>
          </p:nvSpPr>
          <p:spPr>
            <a:xfrm>
              <a:off x="4659955" y="740386"/>
              <a:ext cx="2529486" cy="353619"/>
            </a:xfrm>
            <a:prstGeom prst="snipRoundRect">
              <a:avLst/>
            </a:prstGeom>
            <a:solidFill>
              <a:srgbClr val="FF99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/>
                <a:t>Region</a:t>
              </a:r>
              <a:endParaRPr lang="en-CA" sz="16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F31B5-7EB7-45A4-81BA-05AAB3EE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794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6FB7B0-B3FD-47EA-9D7E-B833E363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Exploratory Data Analysis</a:t>
            </a:r>
          </a:p>
        </p:txBody>
      </p:sp>
      <p:sp>
        <p:nvSpPr>
          <p:cNvPr id="33" name="Freeform: Shape 3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4" name="Picture 26" descr="Digital financial graph">
            <a:extLst>
              <a:ext uri="{FF2B5EF4-FFF2-40B4-BE49-F238E27FC236}">
                <a16:creationId xmlns:a16="http://schemas.microsoft.com/office/drawing/2014/main" id="{C528717E-92D7-44B3-84E7-8705F4A53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19" r="1353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45521-7A3A-4CBD-A161-92A4425B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3280" y="6210543"/>
            <a:ext cx="548640" cy="548640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6B7A1B1-B452-4D69-932E-73B5655787F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14</a:t>
            </a:fld>
            <a:endParaRPr lang="en-US" sz="1400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7500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90ECC-6552-4B61-8B3F-BB2AB038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2306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  <a:endParaRPr lang="en-CA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9F1D2B-3012-489D-9A78-61F2FF84A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565" y="1337497"/>
            <a:ext cx="4826234" cy="23052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22932-CA93-46C8-894B-CDF4A02C3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8088" y="2748593"/>
            <a:ext cx="5452142" cy="351883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F0F521-6AE7-4851-B3D8-F457DD5DAB15}"/>
              </a:ext>
            </a:extLst>
          </p:cNvPr>
          <p:cNvSpPr txBox="1"/>
          <p:nvPr/>
        </p:nvSpPr>
        <p:spPr>
          <a:xfrm>
            <a:off x="7883768" y="590576"/>
            <a:ext cx="38057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Exclusion of outliers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Exclusion zero expense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12F74-4925-4C94-8E5A-01A25AF7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300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4C185-1A3B-40A7-8B28-4741639C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Hypotheses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A368E-0AA4-43D3-8515-69EE14AB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-44847"/>
            <a:ext cx="7744692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b="1" dirty="0"/>
              <a:t>Different expense groups :</a:t>
            </a:r>
          </a:p>
          <a:p>
            <a:pPr marL="114300"/>
            <a:r>
              <a:rPr lang="en-US" sz="2100" dirty="0"/>
              <a:t>Household dimension:</a:t>
            </a:r>
          </a:p>
          <a:p>
            <a:pPr lvl="1"/>
            <a:r>
              <a:rPr lang="en-US" sz="2100" dirty="0"/>
              <a:t>Region</a:t>
            </a:r>
          </a:p>
          <a:p>
            <a:pPr lvl="1"/>
            <a:r>
              <a:rPr lang="en-US" sz="2100" dirty="0"/>
              <a:t>Geography(Province)</a:t>
            </a:r>
          </a:p>
          <a:p>
            <a:pPr lvl="1"/>
            <a:r>
              <a:rPr lang="en-US" sz="2100" dirty="0"/>
              <a:t>Household Type</a:t>
            </a:r>
          </a:p>
          <a:p>
            <a:r>
              <a:rPr lang="en-US" sz="2100" dirty="0"/>
              <a:t>Reference Person dimension:</a:t>
            </a:r>
          </a:p>
          <a:p>
            <a:pPr lvl="1"/>
            <a:r>
              <a:rPr lang="en-US" sz="2100" dirty="0"/>
              <a:t>Age Group</a:t>
            </a:r>
          </a:p>
          <a:p>
            <a:pPr lvl="1"/>
            <a:r>
              <a:rPr lang="en-US" sz="2100" dirty="0"/>
              <a:t>Marital Status</a:t>
            </a:r>
          </a:p>
          <a:p>
            <a:pPr lvl="1"/>
            <a:r>
              <a:rPr lang="en-US" sz="2100" dirty="0"/>
              <a:t>Education Level</a:t>
            </a:r>
          </a:p>
          <a:p>
            <a:pPr lvl="1"/>
            <a:r>
              <a:rPr lang="en-US" sz="2100" dirty="0"/>
              <a:t>Sex</a:t>
            </a:r>
          </a:p>
          <a:p>
            <a:r>
              <a:rPr lang="en-US" sz="2100" dirty="0"/>
              <a:t>Reference Person dimension:</a:t>
            </a:r>
          </a:p>
          <a:p>
            <a:pPr lvl="1"/>
            <a:r>
              <a:rPr lang="en-US" sz="2100" dirty="0"/>
              <a:t>Age Group</a:t>
            </a:r>
          </a:p>
          <a:p>
            <a:pPr lvl="1"/>
            <a:r>
              <a:rPr lang="en-US" sz="2100" dirty="0"/>
              <a:t>Employment Status</a:t>
            </a:r>
          </a:p>
          <a:p>
            <a:pPr lvl="1"/>
            <a:r>
              <a:rPr lang="en-US" sz="2100" dirty="0"/>
              <a:t>Education Level</a:t>
            </a:r>
          </a:p>
          <a:p>
            <a:pPr lvl="1"/>
            <a:r>
              <a:rPr lang="en-US" sz="2100" dirty="0"/>
              <a:t>Sex</a:t>
            </a:r>
            <a:endParaRPr lang="en-US" sz="1500" dirty="0"/>
          </a:p>
          <a:p>
            <a:pPr lvl="1"/>
            <a:endParaRPr lang="en-US" sz="1500" dirty="0"/>
          </a:p>
          <a:p>
            <a:r>
              <a:rPr lang="en-CA" sz="2100" dirty="0"/>
              <a:t>Household Income is associated with higher Spending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3237-CD3D-4990-AD75-F07A8DA4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B7A1B1-B452-4D69-932E-73B5655787F7}" type="slidenum">
              <a:rPr lang="en-CA" smtClean="0"/>
              <a:pPr>
                <a:spcAft>
                  <a:spcPts val="600"/>
                </a:spcAft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390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2657B-1ADF-4B20-940E-D62F47A5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0" y="4552219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Univariate Analysis 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1B35B-0D04-440E-AEB9-6354BAD3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83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AE0F7-6813-4C07-9FDF-6643B87A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523" y="140298"/>
            <a:ext cx="5445523" cy="3277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BE053-C643-4836-BF1E-07060140A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8603" y="145974"/>
            <a:ext cx="5433075" cy="3279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EEF0C-0FD1-40AB-8119-33FBCC9E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923" y="3475920"/>
            <a:ext cx="5363916" cy="322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E9C3F-FFE6-4E4E-A578-3FFEBBD6E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176" y="3467795"/>
            <a:ext cx="5408969" cy="327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6457DE-EE70-4E50-B6E2-81C983F57DBC}"/>
              </a:ext>
            </a:extLst>
          </p:cNvPr>
          <p:cNvSpPr txBox="1"/>
          <p:nvPr/>
        </p:nvSpPr>
        <p:spPr>
          <a:xfrm rot="16200000">
            <a:off x="-537433" y="3136613"/>
            <a:ext cx="2016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Household</a:t>
            </a:r>
            <a:endParaRPr lang="en-CA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6F1109-6914-4FD6-93E2-4B41B1EC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07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AE0F7-6813-4C07-9FDF-6643B87A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23" y="136526"/>
            <a:ext cx="5445523" cy="3285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BE053-C643-4836-BF1E-07060140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603" y="143733"/>
            <a:ext cx="5433075" cy="328379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45DEEF0C-0FD1-40AB-8119-33FBCC9E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00" y="3475920"/>
            <a:ext cx="5377962" cy="322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E9C3F-FFE6-4E4E-A578-3FFEBBD6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23" y="3467795"/>
            <a:ext cx="5433075" cy="3276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6457DE-EE70-4E50-B6E2-81C983F57DBC}"/>
              </a:ext>
            </a:extLst>
          </p:cNvPr>
          <p:cNvSpPr txBox="1"/>
          <p:nvPr/>
        </p:nvSpPr>
        <p:spPr>
          <a:xfrm rot="16200000">
            <a:off x="-1101467" y="3136613"/>
            <a:ext cx="3144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 Person</a:t>
            </a:r>
            <a:endParaRPr lang="en-CA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EA8740-45EA-42D9-BAF3-2B4FEC24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528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1E5FC-5361-431B-AFDB-789F407E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5" y="1153572"/>
            <a:ext cx="3329069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  <a:br>
              <a:rPr lang="en-US" dirty="0">
                <a:solidFill>
                  <a:srgbClr val="FFFFFF"/>
                </a:solidFill>
              </a:rPr>
            </a:b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2664-D6B4-4612-BA9A-76675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85000" lnSpcReduction="20000"/>
          </a:bodyPr>
          <a:lstStyle/>
          <a:p>
            <a:pPr algn="l"/>
            <a:endParaRPr lang="en-CA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b="0" i="0" u="none" strike="noStrike" baseline="0" dirty="0"/>
              <a:t>Introduction</a:t>
            </a:r>
          </a:p>
          <a:p>
            <a:r>
              <a:rPr lang="en-US" dirty="0"/>
              <a:t>Executive Summary</a:t>
            </a:r>
          </a:p>
          <a:p>
            <a:r>
              <a:rPr lang="en-US" b="0" i="0" u="none" strike="noStrike" baseline="0" dirty="0"/>
              <a:t>Business Questions </a:t>
            </a:r>
          </a:p>
          <a:p>
            <a:r>
              <a:rPr lang="en-US" b="0" i="0" u="none" strike="noStrike" baseline="0" dirty="0"/>
              <a:t>Methodology </a:t>
            </a:r>
          </a:p>
          <a:p>
            <a:pPr lvl="1"/>
            <a:r>
              <a:rPr lang="en-US" dirty="0"/>
              <a:t>Phase 1:Identification of target variable </a:t>
            </a:r>
          </a:p>
          <a:p>
            <a:pPr lvl="2"/>
            <a:r>
              <a:rPr lang="en-US" dirty="0"/>
              <a:t>Data profiling</a:t>
            </a:r>
          </a:p>
          <a:p>
            <a:pPr lvl="2"/>
            <a:r>
              <a:rPr lang="en-US" dirty="0"/>
              <a:t>Data preparation</a:t>
            </a:r>
          </a:p>
          <a:p>
            <a:pPr lvl="2"/>
            <a:r>
              <a:rPr lang="en-US" dirty="0"/>
              <a:t>Visuals</a:t>
            </a:r>
          </a:p>
          <a:p>
            <a:pPr lvl="1"/>
            <a:r>
              <a:rPr lang="en-US" b="0" i="0" u="none" strike="noStrike" baseline="0" dirty="0"/>
              <a:t>Phase2: Model</a:t>
            </a:r>
          </a:p>
          <a:p>
            <a:pPr lvl="2"/>
            <a:r>
              <a:rPr lang="en-US" b="0" i="0" u="none" strike="noStrike" baseline="0" dirty="0"/>
              <a:t>EDA /Data preparation</a:t>
            </a:r>
          </a:p>
          <a:p>
            <a:pPr lvl="2"/>
            <a:r>
              <a:rPr lang="en-US" dirty="0"/>
              <a:t>Hypothesis</a:t>
            </a:r>
            <a:endParaRPr lang="en-US" b="0" i="0" u="none" strike="noStrike" baseline="0" dirty="0"/>
          </a:p>
          <a:p>
            <a:pPr lvl="2"/>
            <a:r>
              <a:rPr lang="en-US" b="0" i="0" u="none" strike="noStrike" baseline="0" dirty="0"/>
              <a:t>Modeling </a:t>
            </a:r>
          </a:p>
          <a:p>
            <a:r>
              <a:rPr lang="en-US" b="0" i="0" u="none" strike="noStrike" baseline="0" dirty="0"/>
              <a:t>Results</a:t>
            </a:r>
          </a:p>
          <a:p>
            <a:r>
              <a:rPr lang="en-US" b="0" i="0" u="none" strike="noStrike" baseline="0" dirty="0"/>
              <a:t>Conclusion &amp; Recommendations</a:t>
            </a:r>
          </a:p>
          <a:p>
            <a:pPr marL="0" indent="0">
              <a:buNone/>
            </a:pPr>
            <a:endParaRPr lang="en-US" sz="1900" b="0" i="0" u="none" strike="noStrike" baseline="0" dirty="0"/>
          </a:p>
          <a:p>
            <a:pPr marL="0" indent="0">
              <a:buNone/>
            </a:pPr>
            <a:r>
              <a:rPr lang="en-US" b="0" i="0" u="none" strike="noStrike" baseline="0" dirty="0"/>
              <a:t>*Appendix </a:t>
            </a:r>
          </a:p>
          <a:p>
            <a:pPr lvl="1"/>
            <a:r>
              <a:rPr lang="en-US" sz="1700" b="0" i="0" u="none" strike="noStrike" baseline="0" dirty="0"/>
              <a:t>Tabular summaries, Extra Graphs and SAS 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23448-5BF0-45C6-99B5-EC4E6973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0032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EAE0F7-6813-4C07-9FDF-6643B87A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578" y="191552"/>
            <a:ext cx="5357357" cy="322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BE053-C643-4836-BF1E-07060140A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879" y="180795"/>
            <a:ext cx="5380075" cy="325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EEF0C-0FD1-40AB-8119-33FBCC9E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136" y="3475920"/>
            <a:ext cx="5342799" cy="3226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E9C3F-FFE6-4E4E-A578-3FFEBBD6E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297" y="3493405"/>
            <a:ext cx="5342799" cy="32280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6457DE-EE70-4E50-B6E2-81C983F57DBC}"/>
              </a:ext>
            </a:extLst>
          </p:cNvPr>
          <p:cNvSpPr txBox="1"/>
          <p:nvPr/>
        </p:nvSpPr>
        <p:spPr>
          <a:xfrm rot="16200000">
            <a:off x="-233664" y="3136613"/>
            <a:ext cx="1409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Spouse</a:t>
            </a:r>
            <a:endParaRPr lang="en-CA" sz="32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C3B4B-E656-4E13-9990-07B06F9C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17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3DD88B-52B1-432E-9E47-4205B799F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612" y="867873"/>
            <a:ext cx="3914775" cy="18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2E610-D98D-4B67-9293-CC9C9B3443FB}"/>
              </a:ext>
            </a:extLst>
          </p:cNvPr>
          <p:cNvSpPr txBox="1"/>
          <p:nvPr/>
        </p:nvSpPr>
        <p:spPr>
          <a:xfrm>
            <a:off x="641180" y="301790"/>
            <a:ext cx="10909640" cy="566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latin typeface="+mj-lt"/>
                <a:ea typeface="+mj-ea"/>
                <a:cs typeface="+mj-cs"/>
              </a:rPr>
              <a:t>Expense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B7F706-04B7-40D0-82D0-AB9C13432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r="902"/>
          <a:stretch/>
        </p:blipFill>
        <p:spPr>
          <a:xfrm>
            <a:off x="147991" y="1399529"/>
            <a:ext cx="6447363" cy="532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A19F6-7726-43FE-86BE-56FDA2C97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0246" y="3181272"/>
            <a:ext cx="5065738" cy="3061775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1AA4FA4B-79D6-49C2-A476-E58EE58589DE}"/>
              </a:ext>
            </a:extLst>
          </p:cNvPr>
          <p:cNvSpPr/>
          <p:nvPr/>
        </p:nvSpPr>
        <p:spPr>
          <a:xfrm>
            <a:off x="5350377" y="4183587"/>
            <a:ext cx="2048607" cy="1274884"/>
          </a:xfrm>
          <a:prstGeom prst="stripedRightArrow">
            <a:avLst/>
          </a:prstGeom>
          <a:solidFill>
            <a:schemeClr val="accent2">
              <a:alpha val="83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8EB7A9-4D08-4E69-81CE-4399A27D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694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2657B-1ADF-4B20-940E-D62F47A5A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0" y="4552219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Bivariate Analysis 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1B35B-0D04-440E-AEB9-6354BAD3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377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289A8-78F9-4BFC-BC7A-5C344A8A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23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38468-137C-4005-9F66-47DFE0064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6858" y="1301675"/>
            <a:ext cx="8520294" cy="5128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8B174-66CA-4537-A711-602BBF2D1D0E}"/>
              </a:ext>
            </a:extLst>
          </p:cNvPr>
          <p:cNvSpPr txBox="1"/>
          <p:nvPr/>
        </p:nvSpPr>
        <p:spPr>
          <a:xfrm rot="19047195">
            <a:off x="-1394254" y="3041496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Region</a:t>
            </a:r>
            <a:endParaRPr lang="en-CA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8D83B-32DD-46D6-82DE-44C6DC5E5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76960">
            <a:off x="699270" y="3496456"/>
            <a:ext cx="2247900" cy="152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82F8D3-9C8B-4D2E-87FB-522B03293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33569"/>
              </p:ext>
            </p:extLst>
          </p:nvPr>
        </p:nvGraphicFramePr>
        <p:xfrm>
          <a:off x="220797" y="202223"/>
          <a:ext cx="4684392" cy="119634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133326">
                  <a:extLst>
                    <a:ext uri="{9D8B030D-6E8A-4147-A177-3AD203B41FA5}">
                      <a16:colId xmlns:a16="http://schemas.microsoft.com/office/drawing/2014/main" val="843335116"/>
                    </a:ext>
                  </a:extLst>
                </a:gridCol>
                <a:gridCol w="643212">
                  <a:extLst>
                    <a:ext uri="{9D8B030D-6E8A-4147-A177-3AD203B41FA5}">
                      <a16:colId xmlns:a16="http://schemas.microsoft.com/office/drawing/2014/main" val="1333474694"/>
                    </a:ext>
                  </a:extLst>
                </a:gridCol>
                <a:gridCol w="643212">
                  <a:extLst>
                    <a:ext uri="{9D8B030D-6E8A-4147-A177-3AD203B41FA5}">
                      <a16:colId xmlns:a16="http://schemas.microsoft.com/office/drawing/2014/main" val="4074348896"/>
                    </a:ext>
                  </a:extLst>
                </a:gridCol>
                <a:gridCol w="573675">
                  <a:extLst>
                    <a:ext uri="{9D8B030D-6E8A-4147-A177-3AD203B41FA5}">
                      <a16:colId xmlns:a16="http://schemas.microsoft.com/office/drawing/2014/main" val="1691833061"/>
                    </a:ext>
                  </a:extLst>
                </a:gridCol>
                <a:gridCol w="488271">
                  <a:extLst>
                    <a:ext uri="{9D8B030D-6E8A-4147-A177-3AD203B41FA5}">
                      <a16:colId xmlns:a16="http://schemas.microsoft.com/office/drawing/2014/main" val="4128340658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1300471555"/>
                    </a:ext>
                  </a:extLst>
                </a:gridCol>
                <a:gridCol w="661158">
                  <a:extLst>
                    <a:ext uri="{9D8B030D-6E8A-4147-A177-3AD203B41FA5}">
                      <a16:colId xmlns:a16="http://schemas.microsoft.com/office/drawing/2014/main" val="17233865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95% CL (Lower)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95% CL (Upper)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u="none" strike="noStrike" dirty="0"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49015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Atlantic provinces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629768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404.59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403.75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405.44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81143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Central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4987062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294.35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294.1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294.59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3829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Prairie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1530428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387.31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386.77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387.84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599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Territorial capitals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11711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447.33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440.68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453.98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21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West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969907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346.77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346.17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347.36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01159"/>
                  </a:ext>
                </a:extLst>
              </a:tr>
            </a:tbl>
          </a:graphicData>
        </a:graphic>
      </p:graphicFrame>
      <p:sp>
        <p:nvSpPr>
          <p:cNvPr id="9" name="Action Button: Help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A006411-8602-4798-9C49-2288EF6D5A66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933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C45B6-5EE0-4853-B8AD-8F5DDD8A9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47554" y="1610614"/>
            <a:ext cx="7888183" cy="4745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1F39EC-8F37-4250-9D64-FC78C00AB76A}"/>
              </a:ext>
            </a:extLst>
          </p:cNvPr>
          <p:cNvSpPr txBox="1"/>
          <p:nvPr/>
        </p:nvSpPr>
        <p:spPr>
          <a:xfrm rot="19047195">
            <a:off x="-1104461" y="368409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Geography</a:t>
            </a:r>
            <a:endParaRPr lang="en-CA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289D6-47BB-4399-8315-16A2DC3F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76960">
            <a:off x="989063" y="4139058"/>
            <a:ext cx="2247900" cy="1524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6F1592-28C6-4A91-9ECF-A27E2C23D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052601"/>
              </p:ext>
            </p:extLst>
          </p:nvPr>
        </p:nvGraphicFramePr>
        <p:xfrm>
          <a:off x="220797" y="280133"/>
          <a:ext cx="4439604" cy="168402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74103">
                  <a:extLst>
                    <a:ext uri="{9D8B030D-6E8A-4147-A177-3AD203B41FA5}">
                      <a16:colId xmlns:a16="http://schemas.microsoft.com/office/drawing/2014/main" val="32179380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6111054"/>
                    </a:ext>
                  </a:extLst>
                </a:gridCol>
                <a:gridCol w="527982">
                  <a:extLst>
                    <a:ext uri="{9D8B030D-6E8A-4147-A177-3AD203B41FA5}">
                      <a16:colId xmlns:a16="http://schemas.microsoft.com/office/drawing/2014/main" val="149434583"/>
                    </a:ext>
                  </a:extLst>
                </a:gridCol>
                <a:gridCol w="479394">
                  <a:extLst>
                    <a:ext uri="{9D8B030D-6E8A-4147-A177-3AD203B41FA5}">
                      <a16:colId xmlns:a16="http://schemas.microsoft.com/office/drawing/2014/main" val="2200033885"/>
                    </a:ext>
                  </a:extLst>
                </a:gridCol>
                <a:gridCol w="514905">
                  <a:extLst>
                    <a:ext uri="{9D8B030D-6E8A-4147-A177-3AD203B41FA5}">
                      <a16:colId xmlns:a16="http://schemas.microsoft.com/office/drawing/2014/main" val="1053193168"/>
                    </a:ext>
                  </a:extLst>
                </a:gridCol>
                <a:gridCol w="616810">
                  <a:extLst>
                    <a:ext uri="{9D8B030D-6E8A-4147-A177-3AD203B41FA5}">
                      <a16:colId xmlns:a16="http://schemas.microsoft.com/office/drawing/2014/main" val="1172456633"/>
                    </a:ext>
                  </a:extLst>
                </a:gridCol>
                <a:gridCol w="616810">
                  <a:extLst>
                    <a:ext uri="{9D8B030D-6E8A-4147-A177-3AD203B41FA5}">
                      <a16:colId xmlns:a16="http://schemas.microsoft.com/office/drawing/2014/main" val="17995892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95% CL (Lower)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900" u="none" strike="noStrike" dirty="0"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82183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Alberta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958697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404.36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403.65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405.06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318012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Atlantic provinces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629768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404.59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403.75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405.44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72946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British Columbia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969907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346.77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346.17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347.36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02425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Manitoba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299857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324.21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323.17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325.24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5093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Ontario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2882375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305.37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305.03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305.72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5684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Quebec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2104687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279.25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278.91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279.58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8668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Saskatchewan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271874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396.78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395.59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397.97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08727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Territorial capitals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11711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447.33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440.68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453.98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019375"/>
                  </a:ext>
                </a:extLst>
              </a:tr>
            </a:tbl>
          </a:graphicData>
        </a:graphic>
      </p:graphicFrame>
      <p:sp>
        <p:nvSpPr>
          <p:cNvPr id="9" name="Action Button: Help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F7DF57F-D14A-4465-AB1A-3C7A55AF5B21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D5662-F6EC-44E4-BDAE-DAC2E18A9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32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FA2ED3-A832-4CA5-96EF-054BB581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7524" y="1682483"/>
            <a:ext cx="7886498" cy="4742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3C7765-860A-459D-8D7D-F87779624ED4}"/>
              </a:ext>
            </a:extLst>
          </p:cNvPr>
          <p:cNvSpPr txBox="1"/>
          <p:nvPr/>
        </p:nvSpPr>
        <p:spPr>
          <a:xfrm rot="18914806">
            <a:off x="-1062516" y="3723276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Household type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B6D172-EEB8-4A57-B8C9-49A71145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21256">
            <a:off x="1088540" y="4157821"/>
            <a:ext cx="2247900" cy="1524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F2E4B52-9C29-4FCE-A8EF-B2C43A1D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295357"/>
              </p:ext>
            </p:extLst>
          </p:nvPr>
        </p:nvGraphicFramePr>
        <p:xfrm>
          <a:off x="225834" y="258309"/>
          <a:ext cx="6254976" cy="151638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786494">
                  <a:extLst>
                    <a:ext uri="{9D8B030D-6E8A-4147-A177-3AD203B41FA5}">
                      <a16:colId xmlns:a16="http://schemas.microsoft.com/office/drawing/2014/main" val="3722889721"/>
                    </a:ext>
                  </a:extLst>
                </a:gridCol>
                <a:gridCol w="577885">
                  <a:extLst>
                    <a:ext uri="{9D8B030D-6E8A-4147-A177-3AD203B41FA5}">
                      <a16:colId xmlns:a16="http://schemas.microsoft.com/office/drawing/2014/main" val="3535788011"/>
                    </a:ext>
                  </a:extLst>
                </a:gridCol>
                <a:gridCol w="520036">
                  <a:extLst>
                    <a:ext uri="{9D8B030D-6E8A-4147-A177-3AD203B41FA5}">
                      <a16:colId xmlns:a16="http://schemas.microsoft.com/office/drawing/2014/main" val="4152176951"/>
                    </a:ext>
                  </a:extLst>
                </a:gridCol>
                <a:gridCol w="559405">
                  <a:extLst>
                    <a:ext uri="{9D8B030D-6E8A-4147-A177-3AD203B41FA5}">
                      <a16:colId xmlns:a16="http://schemas.microsoft.com/office/drawing/2014/main" val="1642518652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1577417754"/>
                    </a:ext>
                  </a:extLst>
                </a:gridCol>
                <a:gridCol w="622328">
                  <a:extLst>
                    <a:ext uri="{9D8B030D-6E8A-4147-A177-3AD203B41FA5}">
                      <a16:colId xmlns:a16="http://schemas.microsoft.com/office/drawing/2014/main" val="698979500"/>
                    </a:ext>
                  </a:extLst>
                </a:gridCol>
                <a:gridCol w="629535">
                  <a:extLst>
                    <a:ext uri="{9D8B030D-6E8A-4147-A177-3AD203B41FA5}">
                      <a16:colId xmlns:a16="http://schemas.microsoft.com/office/drawing/2014/main" val="3670902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656518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Couple with children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2457237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377.09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376.69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377.5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-0.29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72155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Couple with other related or unrelated persons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557180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409.09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408.21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409.96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927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Couple without children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2206478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317.62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317.23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318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2012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Lone parent family with no additional persons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513225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302.25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301.51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302.98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-0.24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1177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One person household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1964999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257.47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257.08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257.85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03699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r>
                        <a:rPr lang="en-US" sz="1100" u="none" strike="noStrike" dirty="0">
                          <a:effectLst/>
                        </a:rPr>
                        <a:t>Other household with related or unrelated persons</a:t>
                      </a:r>
                      <a:endParaRPr lang="en-CA" dirty="0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429757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327.27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326.48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328.06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-0.35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323"/>
                  </a:ext>
                </a:extLst>
              </a:tr>
            </a:tbl>
          </a:graphicData>
        </a:graphic>
      </p:graphicFrame>
      <p:sp>
        <p:nvSpPr>
          <p:cNvPr id="11" name="Action Button: Help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50EAD54-3047-4F4B-AEC2-1022EF5ECC12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DE7F9-92D4-4BAB-B067-25827D94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640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6174" y="1458357"/>
            <a:ext cx="7784914" cy="4701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65C2E-D66D-4694-B8A3-EF8CD02663A6}"/>
              </a:ext>
            </a:extLst>
          </p:cNvPr>
          <p:cNvSpPr txBox="1"/>
          <p:nvPr/>
        </p:nvSpPr>
        <p:spPr>
          <a:xfrm rot="18829228">
            <a:off x="-1009244" y="3399974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sz="2800" u="none" strike="noStrike" dirty="0">
                <a:effectLst/>
              </a:rPr>
              <a:t>Household - Total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902D9-0CAB-48E3-8437-AD9C53BC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6732">
            <a:off x="1142853" y="3733001"/>
            <a:ext cx="2247900" cy="1524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4820D31-3510-4237-9D35-E4C2766B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909777"/>
              </p:ext>
            </p:extLst>
          </p:nvPr>
        </p:nvGraphicFramePr>
        <p:xfrm>
          <a:off x="178884" y="208353"/>
          <a:ext cx="7038345" cy="7239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457700">
                  <a:extLst>
                    <a:ext uri="{9D8B030D-6E8A-4147-A177-3AD203B41FA5}">
                      <a16:colId xmlns:a16="http://schemas.microsoft.com/office/drawing/2014/main" val="2759116282"/>
                    </a:ext>
                  </a:extLst>
                </a:gridCol>
                <a:gridCol w="1034873">
                  <a:extLst>
                    <a:ext uri="{9D8B030D-6E8A-4147-A177-3AD203B41FA5}">
                      <a16:colId xmlns:a16="http://schemas.microsoft.com/office/drawing/2014/main" val="2919374135"/>
                    </a:ext>
                  </a:extLst>
                </a:gridCol>
                <a:gridCol w="1545772">
                  <a:extLst>
                    <a:ext uri="{9D8B030D-6E8A-4147-A177-3AD203B41FA5}">
                      <a16:colId xmlns:a16="http://schemas.microsoft.com/office/drawing/2014/main" val="4890443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Pearson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Spearman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28484386"/>
                  </a:ext>
                </a:extLst>
              </a:tr>
              <a:tr h="106318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Factor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PERC_EXPENSE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PERC_EXPENSE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37669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HH_TotInc</a:t>
                      </a:r>
                      <a:br>
                        <a:rPr lang="en-US" sz="1100" u="none" strike="noStrike">
                          <a:effectLst/>
                        </a:rPr>
                      </a:br>
                      <a:r>
                        <a:rPr lang="en-US" sz="1100" u="none" strike="noStrike">
                          <a:effectLst/>
                        </a:rPr>
                        <a:t>Household - Total 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0.08326</a:t>
                      </a:r>
                      <a:br>
                        <a:rPr lang="en-CA" sz="1100" u="none" strike="noStrike">
                          <a:effectLst/>
                        </a:rPr>
                      </a:br>
                      <a:r>
                        <a:rPr lang="en-CA" sz="1100" u="none" strike="noStrike">
                          <a:effectLst/>
                        </a:rPr>
                        <a:t>&lt;.0001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0.09047</a:t>
                      </a:r>
                      <a:br>
                        <a:rPr lang="en-CA" sz="1100" u="none" strike="noStrike" dirty="0">
                          <a:effectLst/>
                        </a:rPr>
                      </a:br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2937773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453BE-CA5C-4BBF-BCA7-1DC6D95E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75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9812" y="1610614"/>
            <a:ext cx="7879021" cy="4745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DA08C-6838-4B6D-AD32-E70A7709E977}"/>
              </a:ext>
            </a:extLst>
          </p:cNvPr>
          <p:cNvSpPr txBox="1"/>
          <p:nvPr/>
        </p:nvSpPr>
        <p:spPr>
          <a:xfrm rot="18704941">
            <a:off x="-952987" y="3696482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Reference person – Age group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F22A6-8284-42E0-B268-6B66E12F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769142">
            <a:off x="1217632" y="4091826"/>
            <a:ext cx="2247900" cy="1524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8E27A4F-2019-4D5E-B78C-521DABF99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28628"/>
              </p:ext>
            </p:extLst>
          </p:nvPr>
        </p:nvGraphicFramePr>
        <p:xfrm>
          <a:off x="243268" y="177823"/>
          <a:ext cx="5358541" cy="12420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141649">
                  <a:extLst>
                    <a:ext uri="{9D8B030D-6E8A-4147-A177-3AD203B41FA5}">
                      <a16:colId xmlns:a16="http://schemas.microsoft.com/office/drawing/2014/main" val="560099002"/>
                    </a:ext>
                  </a:extLst>
                </a:gridCol>
                <a:gridCol w="648069">
                  <a:extLst>
                    <a:ext uri="{9D8B030D-6E8A-4147-A177-3AD203B41FA5}">
                      <a16:colId xmlns:a16="http://schemas.microsoft.com/office/drawing/2014/main" val="1424726352"/>
                    </a:ext>
                  </a:extLst>
                </a:gridCol>
                <a:gridCol w="532661">
                  <a:extLst>
                    <a:ext uri="{9D8B030D-6E8A-4147-A177-3AD203B41FA5}">
                      <a16:colId xmlns:a16="http://schemas.microsoft.com/office/drawing/2014/main" val="4231730983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3197160209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454106573"/>
                    </a:ext>
                  </a:extLst>
                </a:gridCol>
                <a:gridCol w="621437">
                  <a:extLst>
                    <a:ext uri="{9D8B030D-6E8A-4147-A177-3AD203B41FA5}">
                      <a16:colId xmlns:a16="http://schemas.microsoft.com/office/drawing/2014/main" val="3776263854"/>
                    </a:ext>
                  </a:extLst>
                </a:gridCol>
                <a:gridCol w="754601">
                  <a:extLst>
                    <a:ext uri="{9D8B030D-6E8A-4147-A177-3AD203B41FA5}">
                      <a16:colId xmlns:a16="http://schemas.microsoft.com/office/drawing/2014/main" val="32571191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56138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30 to 39 years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1399872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341.41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340.89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341.93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-0.03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6046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u="none" strike="noStrike">
                          <a:effectLst/>
                        </a:rPr>
                        <a:t>40 to 54 years</a:t>
                      </a:r>
                      <a:endParaRPr lang="en-CA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2595446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341.19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340.82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341.56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-0.23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04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u="none" strike="noStrike">
                          <a:effectLst/>
                        </a:rPr>
                        <a:t>55 to 64 years</a:t>
                      </a:r>
                      <a:endParaRPr lang="en-CA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1693126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343.97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343.49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344.44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-0.14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847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u="none" strike="noStrike">
                          <a:effectLst/>
                        </a:rPr>
                        <a:t>65 to 74 years</a:t>
                      </a:r>
                      <a:endParaRPr lang="en-CA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1124539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281.24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280.7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281.79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292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u="none" strike="noStrike">
                          <a:effectLst/>
                        </a:rPr>
                        <a:t>75 years and over</a:t>
                      </a:r>
                      <a:endParaRPr lang="en-CA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670281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287.33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286.7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287.97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-0.37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38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1100" u="none" strike="noStrike">
                          <a:effectLst/>
                        </a:rPr>
                        <a:t>Less than 30 years</a:t>
                      </a:r>
                      <a:endParaRPr lang="en-CA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645612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313.39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312.71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314.07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-0.16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78923"/>
                  </a:ext>
                </a:extLst>
              </a:tr>
            </a:tbl>
          </a:graphicData>
        </a:graphic>
      </p:graphicFrame>
      <p:sp>
        <p:nvSpPr>
          <p:cNvPr id="8" name="Action Button: Help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C51AFDA4-2EC1-42D6-BC2C-B295A9D7D41D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816036-6CAF-42EC-935E-CDA60E07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7741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1275" y="1610615"/>
            <a:ext cx="7876096" cy="4745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8C427E-C73F-4919-A118-36E3257329CF}"/>
              </a:ext>
            </a:extLst>
          </p:cNvPr>
          <p:cNvSpPr txBox="1"/>
          <p:nvPr/>
        </p:nvSpPr>
        <p:spPr>
          <a:xfrm rot="18818761">
            <a:off x="-998890" y="3515273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Reference person – Marital status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115E9-AAC3-435D-B103-4F6C3438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16727">
            <a:off x="1239148" y="3907282"/>
            <a:ext cx="2247900" cy="152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334567-F148-43DB-956D-DA85DFCC3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34594"/>
              </p:ext>
            </p:extLst>
          </p:nvPr>
        </p:nvGraphicFramePr>
        <p:xfrm>
          <a:off x="165068" y="161734"/>
          <a:ext cx="5188167" cy="80772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459546">
                  <a:extLst>
                    <a:ext uri="{9D8B030D-6E8A-4147-A177-3AD203B41FA5}">
                      <a16:colId xmlns:a16="http://schemas.microsoft.com/office/drawing/2014/main" val="3318734535"/>
                    </a:ext>
                  </a:extLst>
                </a:gridCol>
                <a:gridCol w="568170">
                  <a:extLst>
                    <a:ext uri="{9D8B030D-6E8A-4147-A177-3AD203B41FA5}">
                      <a16:colId xmlns:a16="http://schemas.microsoft.com/office/drawing/2014/main" val="3045588506"/>
                    </a:ext>
                  </a:extLst>
                </a:gridCol>
                <a:gridCol w="479395">
                  <a:extLst>
                    <a:ext uri="{9D8B030D-6E8A-4147-A177-3AD203B41FA5}">
                      <a16:colId xmlns:a16="http://schemas.microsoft.com/office/drawing/2014/main" val="2920713140"/>
                    </a:ext>
                  </a:extLst>
                </a:gridCol>
                <a:gridCol w="522124">
                  <a:extLst>
                    <a:ext uri="{9D8B030D-6E8A-4147-A177-3AD203B41FA5}">
                      <a16:colId xmlns:a16="http://schemas.microsoft.com/office/drawing/2014/main" val="3352567484"/>
                    </a:ext>
                  </a:extLst>
                </a:gridCol>
                <a:gridCol w="687374">
                  <a:extLst>
                    <a:ext uri="{9D8B030D-6E8A-4147-A177-3AD203B41FA5}">
                      <a16:colId xmlns:a16="http://schemas.microsoft.com/office/drawing/2014/main" val="1491016688"/>
                    </a:ext>
                  </a:extLst>
                </a:gridCol>
                <a:gridCol w="743589">
                  <a:extLst>
                    <a:ext uri="{9D8B030D-6E8A-4147-A177-3AD203B41FA5}">
                      <a16:colId xmlns:a16="http://schemas.microsoft.com/office/drawing/2014/main" val="2585939463"/>
                    </a:ext>
                  </a:extLst>
                </a:gridCol>
                <a:gridCol w="727969">
                  <a:extLst>
                    <a:ext uri="{9D8B030D-6E8A-4147-A177-3AD203B41FA5}">
                      <a16:colId xmlns:a16="http://schemas.microsoft.com/office/drawing/2014/main" val="3265311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N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Mean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95% CL (Lower)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88850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Married or common-law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5220895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355.37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355.1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355.64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0969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Separated, widowed or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1548207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272.2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271.79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272.61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-0.13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386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Single, never married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1359774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279.65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279.17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280.14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64992"/>
                  </a:ext>
                </a:extLst>
              </a:tr>
            </a:tbl>
          </a:graphicData>
        </a:graphic>
      </p:graphicFrame>
      <p:sp>
        <p:nvSpPr>
          <p:cNvPr id="8" name="Action Button: Help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0C58037-E6F7-4224-9C43-3F5A3873D757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CA0519-A5E4-4404-9563-3FD69867A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6563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2917" y="1612484"/>
            <a:ext cx="7872812" cy="4741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1A6D1-8662-4E12-85CC-A7A6737250AB}"/>
              </a:ext>
            </a:extLst>
          </p:cNvPr>
          <p:cNvSpPr txBox="1"/>
          <p:nvPr/>
        </p:nvSpPr>
        <p:spPr>
          <a:xfrm rot="18807280">
            <a:off x="-943571" y="3490464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Reference person - Education level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6B3228-D112-4999-8B01-2110105E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57261">
            <a:off x="1217318" y="3916293"/>
            <a:ext cx="2247900" cy="152400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ED6C9A2-AD57-4D70-A52E-22B760894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186884"/>
              </p:ext>
            </p:extLst>
          </p:nvPr>
        </p:nvGraphicFramePr>
        <p:xfrm>
          <a:off x="175847" y="146941"/>
          <a:ext cx="7823203" cy="156067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135457">
                  <a:extLst>
                    <a:ext uri="{9D8B030D-6E8A-4147-A177-3AD203B41FA5}">
                      <a16:colId xmlns:a16="http://schemas.microsoft.com/office/drawing/2014/main" val="3231368900"/>
                    </a:ext>
                  </a:extLst>
                </a:gridCol>
                <a:gridCol w="565533">
                  <a:extLst>
                    <a:ext uri="{9D8B030D-6E8A-4147-A177-3AD203B41FA5}">
                      <a16:colId xmlns:a16="http://schemas.microsoft.com/office/drawing/2014/main" val="768675317"/>
                    </a:ext>
                  </a:extLst>
                </a:gridCol>
                <a:gridCol w="565533">
                  <a:extLst>
                    <a:ext uri="{9D8B030D-6E8A-4147-A177-3AD203B41FA5}">
                      <a16:colId xmlns:a16="http://schemas.microsoft.com/office/drawing/2014/main" val="1235986427"/>
                    </a:ext>
                  </a:extLst>
                </a:gridCol>
                <a:gridCol w="706916">
                  <a:extLst>
                    <a:ext uri="{9D8B030D-6E8A-4147-A177-3AD203B41FA5}">
                      <a16:colId xmlns:a16="http://schemas.microsoft.com/office/drawing/2014/main" val="804089183"/>
                    </a:ext>
                  </a:extLst>
                </a:gridCol>
                <a:gridCol w="718698">
                  <a:extLst>
                    <a:ext uri="{9D8B030D-6E8A-4147-A177-3AD203B41FA5}">
                      <a16:colId xmlns:a16="http://schemas.microsoft.com/office/drawing/2014/main" val="2196343095"/>
                    </a:ext>
                  </a:extLst>
                </a:gridCol>
                <a:gridCol w="565533">
                  <a:extLst>
                    <a:ext uri="{9D8B030D-6E8A-4147-A177-3AD203B41FA5}">
                      <a16:colId xmlns:a16="http://schemas.microsoft.com/office/drawing/2014/main" val="2426016080"/>
                    </a:ext>
                  </a:extLst>
                </a:gridCol>
                <a:gridCol w="565533">
                  <a:extLst>
                    <a:ext uri="{9D8B030D-6E8A-4147-A177-3AD203B41FA5}">
                      <a16:colId xmlns:a16="http://schemas.microsoft.com/office/drawing/2014/main" val="2688280838"/>
                    </a:ext>
                  </a:extLst>
                </a:gridCol>
              </a:tblGrid>
              <a:tr h="321814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10747246"/>
                  </a:ext>
                </a:extLst>
              </a:tr>
              <a:tr h="3913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Certificate or diploma from a trades school, college, CEGEP or other non-university educational institution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2688986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351.14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350.76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351.53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5104897"/>
                  </a:ext>
                </a:extLst>
              </a:tr>
              <a:tr h="2096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High school diploma, high school equivalency certificate, or not stated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1668821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302.08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301.62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302.53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23216"/>
                  </a:ext>
                </a:extLst>
              </a:tr>
              <a:tr h="23773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than high school diploma or its equivalent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1043308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305.61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305.1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306.12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-0.33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63819"/>
                  </a:ext>
                </a:extLst>
              </a:tr>
              <a:tr h="200046">
                <a:tc>
                  <a:txBody>
                    <a:bodyPr/>
                    <a:lstStyle/>
                    <a:p>
                      <a:r>
                        <a:rPr lang="en-CA" sz="1100" u="none" strike="noStrike" dirty="0">
                          <a:effectLst/>
                        </a:rPr>
                        <a:t>Masked records (Territorial capitals)</a:t>
                      </a:r>
                      <a:endParaRPr lang="en-CA" dirty="0"/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11711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447.33</a:t>
                      </a:r>
                      <a:endParaRPr lang="en-CA" dirty="0">
                        <a:highlight>
                          <a:srgbClr val="FFFF00"/>
                        </a:highlight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>
                          <a:effectLst/>
                        </a:rPr>
                        <a:t>440.68</a:t>
                      </a:r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u="none" strike="noStrike" dirty="0">
                          <a:effectLst/>
                        </a:rPr>
                        <a:t>453.98</a:t>
                      </a:r>
                      <a:endParaRPr lang="en-CA" dirty="0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-0.28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11243"/>
                  </a:ext>
                </a:extLst>
              </a:tr>
              <a:tr h="200046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University certificate or diploma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2716050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325.7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325.35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326.06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-0.22</a:t>
                      </a:r>
                      <a:endParaRPr lang="en-CA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920409"/>
                  </a:ext>
                </a:extLst>
              </a:tr>
            </a:tbl>
          </a:graphicData>
        </a:graphic>
      </p:graphicFrame>
      <p:sp>
        <p:nvSpPr>
          <p:cNvPr id="8" name="Action Button: Help 7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4803C63-CC7C-432F-97ED-04266DEE1393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7BF05-FF78-4009-B928-F6B65B40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435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48094-803F-405B-937C-2FC46A99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FCF8-1EBE-42D3-95C7-0E5F5571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5" y="319088"/>
            <a:ext cx="7109012" cy="5900737"/>
          </a:xfrm>
        </p:spPr>
        <p:txBody>
          <a:bodyPr anchor="ctr">
            <a:normAutofit/>
          </a:bodyPr>
          <a:lstStyle/>
          <a:p>
            <a:r>
              <a:rPr lang="en-US" sz="2100" b="0" i="0" u="none" strike="noStrike" baseline="0" dirty="0">
                <a:solidFill>
                  <a:srgbClr val="000000"/>
                </a:solidFill>
              </a:rPr>
              <a:t>The </a:t>
            </a:r>
            <a:r>
              <a:rPr lang="en-US" sz="2100" b="1" i="0" u="none" strike="noStrike" baseline="0" dirty="0">
                <a:solidFill>
                  <a:srgbClr val="000000"/>
                </a:solidFill>
              </a:rPr>
              <a:t>Survey of Household Spending (SHS) </a:t>
            </a:r>
            <a:r>
              <a:rPr lang="en-US" sz="2100" b="0" i="0" u="none" strike="noStrike" baseline="0" dirty="0">
                <a:solidFill>
                  <a:srgbClr val="000000"/>
                </a:solidFill>
              </a:rPr>
              <a:t>collects detailed spending information (User Guide from the SHS PUMF,2017 from </a:t>
            </a:r>
            <a:r>
              <a:rPr lang="en-US" sz="2100" dirty="0">
                <a:solidFill>
                  <a:srgbClr val="000000"/>
                </a:solidFill>
              </a:rPr>
              <a:t>Statistics Canada </a:t>
            </a:r>
            <a:r>
              <a:rPr lang="en-US" sz="2100" b="0" i="0" u="none" strike="noStrike" baseline="0" dirty="0">
                <a:solidFill>
                  <a:srgbClr val="000000"/>
                </a:solidFill>
              </a:rPr>
              <a:t>)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100" dirty="0">
                <a:solidFill>
                  <a:srgbClr val="000000"/>
                </a:solidFill>
              </a:rPr>
              <a:t>Shape: 4012 x 437              more than 14 millions datapoints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45 categorical (</a:t>
            </a:r>
            <a:r>
              <a:rPr lang="en-US" sz="1600" dirty="0" err="1">
                <a:solidFill>
                  <a:srgbClr val="000000"/>
                </a:solidFill>
              </a:rPr>
              <a:t>CaseId</a:t>
            </a:r>
            <a:r>
              <a:rPr lang="en-US" sz="16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394 numerical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000000"/>
                </a:solidFill>
              </a:rPr>
              <a:t>WeightD</a:t>
            </a:r>
            <a:r>
              <a:rPr lang="en-US" sz="1600" dirty="0">
                <a:solidFill>
                  <a:srgbClr val="000000"/>
                </a:solidFill>
              </a:rPr>
              <a:t> – Frequency)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sz="2100" dirty="0">
                <a:solidFill>
                  <a:srgbClr val="000000"/>
                </a:solidFill>
              </a:rPr>
              <a:t>Study data refers to </a:t>
            </a:r>
            <a:r>
              <a:rPr lang="en-US" sz="2100" b="1" dirty="0">
                <a:solidFill>
                  <a:srgbClr val="000000"/>
                </a:solidFill>
              </a:rPr>
              <a:t>Food Expenses </a:t>
            </a:r>
            <a:r>
              <a:rPr lang="en-US" sz="2100" dirty="0">
                <a:solidFill>
                  <a:srgbClr val="000000"/>
                </a:solidFill>
              </a:rPr>
              <a:t>based on a daily expenditure that spans over a </a:t>
            </a:r>
            <a:r>
              <a:rPr lang="en-US" sz="2100" b="1" dirty="0">
                <a:solidFill>
                  <a:srgbClr val="000000"/>
                </a:solidFill>
              </a:rPr>
              <a:t>2-week period </a:t>
            </a:r>
            <a:r>
              <a:rPr lang="en-US" sz="2100" dirty="0">
                <a:solidFill>
                  <a:srgbClr val="000000"/>
                </a:solidFill>
              </a:rPr>
              <a:t>[…]that was annualized. […]Data on </a:t>
            </a:r>
            <a:r>
              <a:rPr lang="en-US" sz="2100" b="1" dirty="0">
                <a:solidFill>
                  <a:srgbClr val="000000"/>
                </a:solidFill>
              </a:rPr>
              <a:t>income</a:t>
            </a:r>
            <a:r>
              <a:rPr lang="en-US" sz="2100" dirty="0">
                <a:solidFill>
                  <a:srgbClr val="000000"/>
                </a:solidFill>
              </a:rPr>
              <a:t> […]come mainly from […]the </a:t>
            </a:r>
            <a:r>
              <a:rPr lang="en-US" sz="2100" b="1" dirty="0">
                <a:solidFill>
                  <a:srgbClr val="000000"/>
                </a:solidFill>
              </a:rPr>
              <a:t>Canada Revenue Agency </a:t>
            </a:r>
            <a:r>
              <a:rPr lang="en-US" sz="2100" dirty="0">
                <a:solidFill>
                  <a:srgbClr val="000000"/>
                </a:solidFill>
              </a:rPr>
              <a:t>from the preceding year. </a:t>
            </a:r>
            <a:r>
              <a:rPr lang="en-US" sz="1700" dirty="0">
                <a:solidFill>
                  <a:srgbClr val="000000"/>
                </a:solidFill>
              </a:rPr>
              <a:t>(User Guide from the SHS PUMF,2017) </a:t>
            </a:r>
          </a:p>
          <a:p>
            <a:pPr marL="228600" lvl="1">
              <a:spcBef>
                <a:spcPts val="1000"/>
              </a:spcBef>
            </a:pPr>
            <a:endParaRPr lang="en-US" sz="2100" dirty="0">
              <a:solidFill>
                <a:srgbClr val="000000"/>
              </a:solidFill>
            </a:endParaRPr>
          </a:p>
          <a:p>
            <a:pPr marL="228600" lvl="1">
              <a:spcBef>
                <a:spcPts val="1000"/>
              </a:spcBef>
            </a:pPr>
            <a:r>
              <a:rPr lang="en-US" sz="2100" b="1" dirty="0">
                <a:solidFill>
                  <a:srgbClr val="000000"/>
                </a:solidFill>
              </a:rPr>
              <a:t>SAS</a:t>
            </a:r>
            <a:r>
              <a:rPr lang="en-US" sz="2100" dirty="0">
                <a:solidFill>
                  <a:srgbClr val="000000"/>
                </a:solidFill>
              </a:rPr>
              <a:t> Enterprise Guide, Excel and Adobe Acrobat reader was used in this study.</a:t>
            </a:r>
          </a:p>
          <a:p>
            <a:pPr marL="228600" lvl="1">
              <a:spcBef>
                <a:spcPts val="1000"/>
              </a:spcBef>
            </a:pPr>
            <a:endParaRPr lang="en-US" sz="2100" dirty="0">
              <a:solidFill>
                <a:srgbClr val="000000"/>
              </a:solidFill>
            </a:endParaRPr>
          </a:p>
          <a:p>
            <a:pPr marL="457200" lvl="1" indent="0" algn="r">
              <a:buNone/>
            </a:pP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>
                <a:solidFill>
                  <a:srgbClr val="000000"/>
                </a:solidFill>
                <a:hlinkClick r:id="rId2"/>
              </a:rPr>
              <a:t>https://www150.statcan.gc.ca/n1/pub/62m0004x/62m0004x2017001-eng.htm</a:t>
            </a:r>
            <a:r>
              <a:rPr lang="en-US" sz="1200" dirty="0">
                <a:solidFill>
                  <a:srgbClr val="000000"/>
                </a:solidFill>
              </a:rPr>
              <a:t>      </a:t>
            </a:r>
            <a:r>
              <a:rPr lang="en-US" sz="1200" dirty="0">
                <a:solidFill>
                  <a:schemeClr val="bg1"/>
                </a:solidFill>
              </a:rPr>
              <a:t>...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endParaRPr lang="en-CA" sz="1200" dirty="0">
              <a:solidFill>
                <a:srgbClr val="000000"/>
              </a:solidFill>
            </a:endParaRPr>
          </a:p>
          <a:p>
            <a:pPr lvl="1"/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4E11B-A7E7-4819-A07F-2C2C0F4F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</a:t>
            </a:fld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30435-2F69-4A99-93B4-313E31B8B401}"/>
              </a:ext>
            </a:extLst>
          </p:cNvPr>
          <p:cNvGrpSpPr/>
          <p:nvPr/>
        </p:nvGrpSpPr>
        <p:grpSpPr>
          <a:xfrm>
            <a:off x="6584143" y="1294728"/>
            <a:ext cx="1063662" cy="841663"/>
            <a:chOff x="6407402" y="1613816"/>
            <a:chExt cx="1143000" cy="841663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91FA629-0353-40C4-AF9D-48201733AA4C}"/>
                </a:ext>
              </a:extLst>
            </p:cNvPr>
            <p:cNvSpPr/>
            <p:nvPr/>
          </p:nvSpPr>
          <p:spPr>
            <a:xfrm>
              <a:off x="6655791" y="2094195"/>
              <a:ext cx="700972" cy="10867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7378FC-2721-4770-9DB0-BB6DA815AFDD}"/>
                </a:ext>
              </a:extLst>
            </p:cNvPr>
            <p:cNvSpPr/>
            <p:nvPr/>
          </p:nvSpPr>
          <p:spPr>
            <a:xfrm>
              <a:off x="6407402" y="1613816"/>
              <a:ext cx="1143000" cy="841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weight</a:t>
              </a:r>
              <a:endParaRPr lang="en-CA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1857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1996" y="1616139"/>
            <a:ext cx="7854652" cy="4734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ACADEE-47DE-45E4-B4D3-95EAA51CCF25}"/>
              </a:ext>
            </a:extLst>
          </p:cNvPr>
          <p:cNvSpPr txBox="1"/>
          <p:nvPr/>
        </p:nvSpPr>
        <p:spPr>
          <a:xfrm rot="18974543">
            <a:off x="-1018973" y="3645422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Reference person - Sex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15733C-1C55-4BA7-84C0-7F3BB1CE6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50382">
            <a:off x="1131570" y="4084320"/>
            <a:ext cx="2247900" cy="1524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9BF7850-1207-4A80-8FEA-C068DA379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887830"/>
              </p:ext>
            </p:extLst>
          </p:nvPr>
        </p:nvGraphicFramePr>
        <p:xfrm>
          <a:off x="205587" y="209813"/>
          <a:ext cx="3904774" cy="79901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557893">
                  <a:extLst>
                    <a:ext uri="{9D8B030D-6E8A-4147-A177-3AD203B41FA5}">
                      <a16:colId xmlns:a16="http://schemas.microsoft.com/office/drawing/2014/main" val="4187802152"/>
                    </a:ext>
                  </a:extLst>
                </a:gridCol>
                <a:gridCol w="568170">
                  <a:extLst>
                    <a:ext uri="{9D8B030D-6E8A-4147-A177-3AD203B41FA5}">
                      <a16:colId xmlns:a16="http://schemas.microsoft.com/office/drawing/2014/main" val="3618957453"/>
                    </a:ext>
                  </a:extLst>
                </a:gridCol>
                <a:gridCol w="452762">
                  <a:extLst>
                    <a:ext uri="{9D8B030D-6E8A-4147-A177-3AD203B41FA5}">
                      <a16:colId xmlns:a16="http://schemas.microsoft.com/office/drawing/2014/main" val="711392414"/>
                    </a:ext>
                  </a:extLst>
                </a:gridCol>
                <a:gridCol w="526590">
                  <a:extLst>
                    <a:ext uri="{9D8B030D-6E8A-4147-A177-3AD203B41FA5}">
                      <a16:colId xmlns:a16="http://schemas.microsoft.com/office/drawing/2014/main" val="2896502482"/>
                    </a:ext>
                  </a:extLst>
                </a:gridCol>
                <a:gridCol w="668212">
                  <a:extLst>
                    <a:ext uri="{9D8B030D-6E8A-4147-A177-3AD203B41FA5}">
                      <a16:colId xmlns:a16="http://schemas.microsoft.com/office/drawing/2014/main" val="4287871758"/>
                    </a:ext>
                  </a:extLst>
                </a:gridCol>
                <a:gridCol w="262903">
                  <a:extLst>
                    <a:ext uri="{9D8B030D-6E8A-4147-A177-3AD203B41FA5}">
                      <a16:colId xmlns:a16="http://schemas.microsoft.com/office/drawing/2014/main" val="3962829212"/>
                    </a:ext>
                  </a:extLst>
                </a:gridCol>
                <a:gridCol w="371095">
                  <a:extLst>
                    <a:ext uri="{9D8B030D-6E8A-4147-A177-3AD203B41FA5}">
                      <a16:colId xmlns:a16="http://schemas.microsoft.com/office/drawing/2014/main" val="456256118"/>
                    </a:ext>
                  </a:extLst>
                </a:gridCol>
                <a:gridCol w="497149">
                  <a:extLst>
                    <a:ext uri="{9D8B030D-6E8A-4147-A177-3AD203B41FA5}">
                      <a16:colId xmlns:a16="http://schemas.microsoft.com/office/drawing/2014/main" val="20294593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354399"/>
                  </a:ext>
                </a:extLst>
              </a:tr>
              <a:tr h="235132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Female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4262186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326.98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326.68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327.27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529374"/>
                  </a:ext>
                </a:extLst>
              </a:tr>
              <a:tr h="10621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Male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3866690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326.74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326.45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327.03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-0.23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40917"/>
                  </a:ext>
                </a:extLst>
              </a:tr>
            </a:tbl>
          </a:graphicData>
        </a:graphic>
      </p:graphicFrame>
      <p:sp>
        <p:nvSpPr>
          <p:cNvPr id="9" name="Action Button: Help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B2E0DE5-4B63-4DA2-AEDE-991D13A12E55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69FC8-7F83-4B67-972B-1D0CCFA0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822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555" y="1616139"/>
            <a:ext cx="7851535" cy="4734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6FA667-563C-4150-96C6-6D1256CA5AEE}"/>
              </a:ext>
            </a:extLst>
          </p:cNvPr>
          <p:cNvSpPr txBox="1"/>
          <p:nvPr/>
        </p:nvSpPr>
        <p:spPr>
          <a:xfrm rot="18763321">
            <a:off x="-787655" y="3673097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Spouse - Age group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330F3-2A0A-4D01-B863-208CEA926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31399">
            <a:off x="1389754" y="4095078"/>
            <a:ext cx="2247900" cy="152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3820E3F-B654-47BD-B352-7BE680A90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6860"/>
              </p:ext>
            </p:extLst>
          </p:nvPr>
        </p:nvGraphicFramePr>
        <p:xfrm>
          <a:off x="241187" y="207320"/>
          <a:ext cx="5129804" cy="15621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992809">
                  <a:extLst>
                    <a:ext uri="{9D8B030D-6E8A-4147-A177-3AD203B41FA5}">
                      <a16:colId xmlns:a16="http://schemas.microsoft.com/office/drawing/2014/main" val="569353711"/>
                    </a:ext>
                  </a:extLst>
                </a:gridCol>
                <a:gridCol w="603682">
                  <a:extLst>
                    <a:ext uri="{9D8B030D-6E8A-4147-A177-3AD203B41FA5}">
                      <a16:colId xmlns:a16="http://schemas.microsoft.com/office/drawing/2014/main" val="667588277"/>
                    </a:ext>
                  </a:extLst>
                </a:gridCol>
                <a:gridCol w="559293">
                  <a:extLst>
                    <a:ext uri="{9D8B030D-6E8A-4147-A177-3AD203B41FA5}">
                      <a16:colId xmlns:a16="http://schemas.microsoft.com/office/drawing/2014/main" val="3557005277"/>
                    </a:ext>
                  </a:extLst>
                </a:gridCol>
                <a:gridCol w="461639">
                  <a:extLst>
                    <a:ext uri="{9D8B030D-6E8A-4147-A177-3AD203B41FA5}">
                      <a16:colId xmlns:a16="http://schemas.microsoft.com/office/drawing/2014/main" val="2027111601"/>
                    </a:ext>
                  </a:extLst>
                </a:gridCol>
                <a:gridCol w="727969">
                  <a:extLst>
                    <a:ext uri="{9D8B030D-6E8A-4147-A177-3AD203B41FA5}">
                      <a16:colId xmlns:a16="http://schemas.microsoft.com/office/drawing/2014/main" val="2516251867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2679976769"/>
                    </a:ext>
                  </a:extLst>
                </a:gridCol>
                <a:gridCol w="878890">
                  <a:extLst>
                    <a:ext uri="{9D8B030D-6E8A-4147-A177-3AD203B41FA5}">
                      <a16:colId xmlns:a16="http://schemas.microsoft.com/office/drawing/2014/main" val="19954830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30434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30 to 39 years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1029929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369.03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368.36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369.69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23234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40 to 54 years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1667543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359.53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360.46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93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55 to 64 years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1237655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374.4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373.84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374.95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8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65 to 74 years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642970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314.79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314.07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315.51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151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75 years and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329381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296.11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295.2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297.01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321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Less than 30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313417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356.29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355.24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357.34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7684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No spouse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2907981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275.37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276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570709"/>
                  </a:ext>
                </a:extLst>
              </a:tr>
            </a:tbl>
          </a:graphicData>
        </a:graphic>
      </p:graphicFrame>
      <p:sp>
        <p:nvSpPr>
          <p:cNvPr id="9" name="Action Button: Help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43A93E8-9A65-4C63-BED0-0B98A50D617E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EA2B6-586A-4A4A-8D96-543B97E41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630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541" y="1616139"/>
            <a:ext cx="7857564" cy="4734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65C2E-D66D-4694-B8A3-EF8CD02663A6}"/>
              </a:ext>
            </a:extLst>
          </p:cNvPr>
          <p:cNvSpPr txBox="1"/>
          <p:nvPr/>
        </p:nvSpPr>
        <p:spPr>
          <a:xfrm rot="18783695">
            <a:off x="-1009244" y="339997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Spouse - Employment status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FC865-79F6-45D7-828D-F08FF31E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77734">
            <a:off x="1196116" y="3788948"/>
            <a:ext cx="2247900" cy="152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96F063D-097D-4CB0-BCE8-D8B36AAA8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982"/>
              </p:ext>
            </p:extLst>
          </p:nvPr>
        </p:nvGraphicFramePr>
        <p:xfrm>
          <a:off x="220956" y="154845"/>
          <a:ext cx="5176667" cy="10134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048551">
                  <a:extLst>
                    <a:ext uri="{9D8B030D-6E8A-4147-A177-3AD203B41FA5}">
                      <a16:colId xmlns:a16="http://schemas.microsoft.com/office/drawing/2014/main" val="1757510527"/>
                    </a:ext>
                  </a:extLst>
                </a:gridCol>
                <a:gridCol w="541538">
                  <a:extLst>
                    <a:ext uri="{9D8B030D-6E8A-4147-A177-3AD203B41FA5}">
                      <a16:colId xmlns:a16="http://schemas.microsoft.com/office/drawing/2014/main" val="4255196312"/>
                    </a:ext>
                  </a:extLst>
                </a:gridCol>
                <a:gridCol w="532660">
                  <a:extLst>
                    <a:ext uri="{9D8B030D-6E8A-4147-A177-3AD203B41FA5}">
                      <a16:colId xmlns:a16="http://schemas.microsoft.com/office/drawing/2014/main" val="3465702533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1120691301"/>
                    </a:ext>
                  </a:extLst>
                </a:gridCol>
                <a:gridCol w="727969">
                  <a:extLst>
                    <a:ext uri="{9D8B030D-6E8A-4147-A177-3AD203B41FA5}">
                      <a16:colId xmlns:a16="http://schemas.microsoft.com/office/drawing/2014/main" val="3288055992"/>
                    </a:ext>
                  </a:extLst>
                </a:gridCol>
                <a:gridCol w="1065321">
                  <a:extLst>
                    <a:ext uri="{9D8B030D-6E8A-4147-A177-3AD203B41FA5}">
                      <a16:colId xmlns:a16="http://schemas.microsoft.com/office/drawing/2014/main" val="779225874"/>
                    </a:ext>
                  </a:extLst>
                </a:gridCol>
                <a:gridCol w="683580">
                  <a:extLst>
                    <a:ext uri="{9D8B030D-6E8A-4147-A177-3AD203B41FA5}">
                      <a16:colId xmlns:a16="http://schemas.microsoft.com/office/drawing/2014/main" val="81189606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6614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Did not work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1453314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330.34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329.83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330.86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72273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No spouse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2907981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275.37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567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Worked full-time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2599458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357.87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357.49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358.25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4985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Worked part-time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1168123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380.96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380.4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381.52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-0.28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71593"/>
                  </a:ext>
                </a:extLst>
              </a:tr>
            </a:tbl>
          </a:graphicData>
        </a:graphic>
      </p:graphicFrame>
      <p:sp>
        <p:nvSpPr>
          <p:cNvPr id="9" name="Action Button: Help 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978CFA0-A08B-4B90-9C75-BE05AE317EB5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6F446-C91A-441C-86FD-32CE7C35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849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9616" y="1681940"/>
            <a:ext cx="7839413" cy="4727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65C2E-D66D-4694-B8A3-EF8CD02663A6}"/>
              </a:ext>
            </a:extLst>
          </p:cNvPr>
          <p:cNvSpPr txBox="1"/>
          <p:nvPr/>
        </p:nvSpPr>
        <p:spPr>
          <a:xfrm rot="18407512">
            <a:off x="-1012696" y="360818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Spouse - Education level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9AB9BE-D5F7-4061-A645-D4E3329C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407395">
            <a:off x="1160393" y="4021865"/>
            <a:ext cx="2247900" cy="1524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84DAE37-50FA-4338-A698-890725061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128820"/>
              </p:ext>
            </p:extLst>
          </p:nvPr>
        </p:nvGraphicFramePr>
        <p:xfrm>
          <a:off x="175847" y="202223"/>
          <a:ext cx="7014854" cy="16764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3257064">
                  <a:extLst>
                    <a:ext uri="{9D8B030D-6E8A-4147-A177-3AD203B41FA5}">
                      <a16:colId xmlns:a16="http://schemas.microsoft.com/office/drawing/2014/main" val="1735734312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1759997549"/>
                    </a:ext>
                  </a:extLst>
                </a:gridCol>
                <a:gridCol w="532661">
                  <a:extLst>
                    <a:ext uri="{9D8B030D-6E8A-4147-A177-3AD203B41FA5}">
                      <a16:colId xmlns:a16="http://schemas.microsoft.com/office/drawing/2014/main" val="126144106"/>
                    </a:ext>
                  </a:extLst>
                </a:gridCol>
                <a:gridCol w="665825">
                  <a:extLst>
                    <a:ext uri="{9D8B030D-6E8A-4147-A177-3AD203B41FA5}">
                      <a16:colId xmlns:a16="http://schemas.microsoft.com/office/drawing/2014/main" val="571975171"/>
                    </a:ext>
                  </a:extLst>
                </a:gridCol>
                <a:gridCol w="630314">
                  <a:extLst>
                    <a:ext uri="{9D8B030D-6E8A-4147-A177-3AD203B41FA5}">
                      <a16:colId xmlns:a16="http://schemas.microsoft.com/office/drawing/2014/main" val="274651340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1926074800"/>
                    </a:ext>
                  </a:extLst>
                </a:gridCol>
                <a:gridCol w="490808">
                  <a:extLst>
                    <a:ext uri="{9D8B030D-6E8A-4147-A177-3AD203B41FA5}">
                      <a16:colId xmlns:a16="http://schemas.microsoft.com/office/drawing/2014/main" val="42247434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32106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Certificate or diploma from a trades school, college, CEGEP or other non-university educational institution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1636840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359.03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358.56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359.5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48250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High school diploma, high school equivalency certificate,or not stated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1358512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366.33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365.79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366.87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-0.16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626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than high school diploma or its equivalent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546094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339.5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338.73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340.27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-0.46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7471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Masked records (territorial capitals)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11711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447.33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440.68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453.98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-0.28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26405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No spouse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2903242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275.52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275.21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275.84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-0.06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928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University certificate or diploma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1672477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347.48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>
                          <a:effectLst/>
                        </a:rPr>
                        <a:t>347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u="none" strike="noStrike" dirty="0">
                          <a:effectLst/>
                        </a:rPr>
                        <a:t>347.97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-0.07</a:t>
                      </a:r>
                      <a:endParaRPr lang="en-CA" sz="1100" dirty="0"/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869911"/>
                  </a:ext>
                </a:extLst>
              </a:tr>
            </a:tbl>
          </a:graphicData>
        </a:graphic>
      </p:graphicFrame>
      <p:sp>
        <p:nvSpPr>
          <p:cNvPr id="11" name="Action Button: Help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BA8E683-7339-41C4-AC1E-EF71E390899E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32A3F-D41A-434E-9085-10AC4B5B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1979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FF201B-2689-4787-AF2F-8FA1774C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3240" y="1626206"/>
            <a:ext cx="7812165" cy="4714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65C2E-D66D-4694-B8A3-EF8CD02663A6}"/>
              </a:ext>
            </a:extLst>
          </p:cNvPr>
          <p:cNvSpPr txBox="1"/>
          <p:nvPr/>
        </p:nvSpPr>
        <p:spPr>
          <a:xfrm rot="18833692">
            <a:off x="-1009244" y="3399975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Spouse - Sex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EDC05-68CF-46B2-A1F6-C6ED4574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2636">
            <a:off x="1211400" y="3783106"/>
            <a:ext cx="2247900" cy="1524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39D6A58-1FAB-420A-994B-3D8398D85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019121"/>
              </p:ext>
            </p:extLst>
          </p:nvPr>
        </p:nvGraphicFramePr>
        <p:xfrm>
          <a:off x="285946" y="243273"/>
          <a:ext cx="4845347" cy="83058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610699">
                  <a:extLst>
                    <a:ext uri="{9D8B030D-6E8A-4147-A177-3AD203B41FA5}">
                      <a16:colId xmlns:a16="http://schemas.microsoft.com/office/drawing/2014/main" val="1277434250"/>
                    </a:ext>
                  </a:extLst>
                </a:gridCol>
                <a:gridCol w="603681">
                  <a:extLst>
                    <a:ext uri="{9D8B030D-6E8A-4147-A177-3AD203B41FA5}">
                      <a16:colId xmlns:a16="http://schemas.microsoft.com/office/drawing/2014/main" val="4171544191"/>
                    </a:ext>
                  </a:extLst>
                </a:gridCol>
                <a:gridCol w="514905">
                  <a:extLst>
                    <a:ext uri="{9D8B030D-6E8A-4147-A177-3AD203B41FA5}">
                      <a16:colId xmlns:a16="http://schemas.microsoft.com/office/drawing/2014/main" val="3427886947"/>
                    </a:ext>
                  </a:extLst>
                </a:gridCol>
                <a:gridCol w="523783">
                  <a:extLst>
                    <a:ext uri="{9D8B030D-6E8A-4147-A177-3AD203B41FA5}">
                      <a16:colId xmlns:a16="http://schemas.microsoft.com/office/drawing/2014/main" val="1418637358"/>
                    </a:ext>
                  </a:extLst>
                </a:gridCol>
                <a:gridCol w="577048">
                  <a:extLst>
                    <a:ext uri="{9D8B030D-6E8A-4147-A177-3AD203B41FA5}">
                      <a16:colId xmlns:a16="http://schemas.microsoft.com/office/drawing/2014/main" val="3814183392"/>
                    </a:ext>
                  </a:extLst>
                </a:gridCol>
                <a:gridCol w="899019">
                  <a:extLst>
                    <a:ext uri="{9D8B030D-6E8A-4147-A177-3AD203B41FA5}">
                      <a16:colId xmlns:a16="http://schemas.microsoft.com/office/drawing/2014/main" val="31900841"/>
                    </a:ext>
                  </a:extLst>
                </a:gridCol>
                <a:gridCol w="1116212">
                  <a:extLst>
                    <a:ext uri="{9D8B030D-6E8A-4147-A177-3AD203B41FA5}">
                      <a16:colId xmlns:a16="http://schemas.microsoft.com/office/drawing/2014/main" val="3285622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Level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(Lower)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>
                          <a:solidFill>
                            <a:schemeClr val="bg1"/>
                          </a:solidFill>
                          <a:effectLst/>
                        </a:rPr>
                        <a:t>95% CL (Upper)</a:t>
                      </a:r>
                      <a:endParaRPr lang="en-CA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Skewness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CA" sz="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2251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Female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2493849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357.82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357.43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358.21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-0.22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u="none" strike="noStrike" dirty="0">
                          <a:effectLst/>
                        </a:rPr>
                        <a:t>&lt;.0001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7561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Male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2727046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353.13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352.76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353.51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-0.19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1764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 dirty="0">
                          <a:effectLst/>
                        </a:rPr>
                        <a:t>No spouse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2907981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275.69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275.37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276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5353"/>
                  </a:ext>
                </a:extLst>
              </a:tr>
            </a:tbl>
          </a:graphicData>
        </a:graphic>
      </p:graphicFrame>
      <p:sp>
        <p:nvSpPr>
          <p:cNvPr id="11" name="Action Button: Help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0A5A06F-4C22-4545-8920-ADDB81B51889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FF687-F631-4963-869D-8CB5059B1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0430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791E6C-443E-4A17-9FCD-4887309C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6484" y="199477"/>
            <a:ext cx="5524500" cy="63394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F8252-7289-488B-BC5D-832E6FFE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35</a:t>
            </a:fld>
            <a:endParaRPr lang="en-CA"/>
          </a:p>
        </p:txBody>
      </p:sp>
      <p:sp>
        <p:nvSpPr>
          <p:cNvPr id="5" name="Action Button: Return 4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45AF73F-3DAF-4C3D-A7D1-8C5B34209132}"/>
              </a:ext>
            </a:extLst>
          </p:cNvPr>
          <p:cNvSpPr/>
          <p:nvPr/>
        </p:nvSpPr>
        <p:spPr>
          <a:xfrm>
            <a:off x="309605" y="6214618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328316A-D02D-4963-871E-7290A994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06" y="1001458"/>
            <a:ext cx="4554581" cy="3012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68778-FE98-48F6-9DC3-10BFBE93CA53}"/>
              </a:ext>
            </a:extLst>
          </p:cNvPr>
          <p:cNvSpPr txBox="1"/>
          <p:nvPr/>
        </p:nvSpPr>
        <p:spPr>
          <a:xfrm>
            <a:off x="-154972" y="35991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Model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A637D-BFA6-4C60-9451-84E4E83E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490" y="806938"/>
            <a:ext cx="2247900" cy="15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1F9D13-6AAC-47F1-94DB-A43E9F671F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471" y="4013898"/>
            <a:ext cx="3509936" cy="24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04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58C69-5F37-4B1C-AC7A-D298A7A0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36</a:t>
            </a:fld>
            <a:endParaRPr lang="en-CA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B2ABD10-793C-4711-B5A6-4C3900674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0873" y="710672"/>
            <a:ext cx="11270255" cy="6010803"/>
          </a:xfrm>
          <a:prstGeom prst="rect">
            <a:avLst/>
          </a:prstGeom>
        </p:spPr>
      </p:pic>
      <p:sp>
        <p:nvSpPr>
          <p:cNvPr id="13" name="Action Button: Help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E4E739B-7521-4249-9E86-A4AE3C8E0A73}"/>
              </a:ext>
            </a:extLst>
          </p:cNvPr>
          <p:cNvSpPr/>
          <p:nvPr/>
        </p:nvSpPr>
        <p:spPr>
          <a:xfrm>
            <a:off x="175847" y="6374423"/>
            <a:ext cx="351692" cy="281354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8869B2-B0FB-476E-9A25-E68910069A50}"/>
              </a:ext>
            </a:extLst>
          </p:cNvPr>
          <p:cNvSpPr txBox="1"/>
          <p:nvPr/>
        </p:nvSpPr>
        <p:spPr>
          <a:xfrm>
            <a:off x="3048811" y="5715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Parameters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B29908-7FEC-4012-9310-AB5455B2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471892"/>
            <a:ext cx="22479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3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n placed on top of a signature line">
            <a:extLst>
              <a:ext uri="{FF2B5EF4-FFF2-40B4-BE49-F238E27FC236}">
                <a16:creationId xmlns:a16="http://schemas.microsoft.com/office/drawing/2014/main" id="{84BBC432-8A22-47C5-926D-97148DB41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F1583-E466-4728-B6B9-A90F7DF7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4259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Conclusions and Recommendations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09F1F-18A5-4484-9831-65805B6A3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9673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1B397-AF30-4E64-8FDA-F5D3255A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38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4A0EC-72C1-4237-9CEB-BE3F392A2959}"/>
              </a:ext>
            </a:extLst>
          </p:cNvPr>
          <p:cNvSpPr txBox="1"/>
          <p:nvPr/>
        </p:nvSpPr>
        <p:spPr>
          <a:xfrm>
            <a:off x="301841" y="221941"/>
            <a:ext cx="11390049" cy="5715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product expense is the biggest regarding store purchase?(target)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Non-alcoholic beverages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expense that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weighs the most on store purchases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Is the expense diverse regarding geography (Region and Province)?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Yes.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groups have different expense behaviour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Territorial capitals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having the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biggest mean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expense despite having the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smallest population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Is the expense diverse regarding Household Type?</a:t>
            </a:r>
          </a:p>
          <a:p>
            <a:pPr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Yes.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groups have different expense behaviour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households having </a:t>
            </a:r>
            <a:r>
              <a:rPr lang="en-C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Couple with other related or unrelated person 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having the </a:t>
            </a:r>
            <a:r>
              <a:rPr lang="en-CA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biggest mean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C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116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1B397-AF30-4E64-8FDA-F5D3255A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39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4A0EC-72C1-4237-9CEB-BE3F392A2959}"/>
              </a:ext>
            </a:extLst>
          </p:cNvPr>
          <p:cNvSpPr txBox="1"/>
          <p:nvPr/>
        </p:nvSpPr>
        <p:spPr>
          <a:xfrm>
            <a:off x="301841" y="221941"/>
            <a:ext cx="11390049" cy="3958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Does higher Household Income mean higher expense?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No. There is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little to no association between Income and Expense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non-alcoholic beverages. 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What impacts the expense of the previously identified product?</a:t>
            </a:r>
          </a:p>
          <a:p>
            <a:pPr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We see that 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residents of Territorial capitals have the biggest expense 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2000" b="1" dirty="0">
                <a:latin typeface="Calibri" panose="020F0502020204030204" pitchFamily="34" charset="0"/>
                <a:cs typeface="Times New Roman" panose="02020603050405020304" pitchFamily="18" charset="0"/>
              </a:rPr>
              <a:t>households with only one person have the smallest despite being a meaningful proportion of the population</a:t>
            </a:r>
            <a:r>
              <a:rPr 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20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0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5D8C4-3E2B-49DB-B3C5-6A97FD312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Executive Summary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9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A10FB-C9AE-47C1-B785-334CCC151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765006"/>
          </a:xfrm>
        </p:spPr>
        <p:txBody>
          <a:bodyPr anchor="ctr">
            <a:normAutofit/>
          </a:bodyPr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know how much a household spends on food can help stores decide which products maintain in shelfs and give insights to marketing.  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study has </a:t>
            </a: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phases</a:t>
            </a: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CA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 of </a:t>
            </a: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</a:t>
            </a: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biggest expense nationally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Identification of </a:t>
            </a:r>
            <a:r>
              <a:rPr lang="en-US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impacts the expense </a:t>
            </a:r>
            <a:r>
              <a:rPr lang="en-US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identified product.</a:t>
            </a:r>
            <a:endParaRPr lang="en-CA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 revenue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recommendation is that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 attention 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 be applied for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keeping and marketing 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areas with characteristics that leads to higher spending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Investigate and address areas with </a:t>
            </a:r>
            <a:r>
              <a:rPr lang="en-CA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spending to increase sales.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AEF15-90BF-4F59-962C-25A3A173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4855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8CF4A5-6ED1-45C9-BCD1-BC2903BD943C}"/>
              </a:ext>
            </a:extLst>
          </p:cNvPr>
          <p:cNvSpPr txBox="1"/>
          <p:nvPr/>
        </p:nvSpPr>
        <p:spPr>
          <a:xfrm>
            <a:off x="301841" y="422286"/>
            <a:ext cx="11558726" cy="5020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maintain revenue, special attention should be applied for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keeping and market to retain consumers in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areas with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 concentration 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Households with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Couple with other related or unrelated persons </a:t>
            </a:r>
            <a:endParaRPr lang="en-CA" sz="2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Households with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Couple with children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Separated, widowed or divorced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Households with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couples that both have Less than high school diploma or its equivalent</a:t>
            </a: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due to larger population of consumers: </a:t>
            </a: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Ontario Province</a:t>
            </a: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US" sz="2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Customize products: flavours, package themes</a:t>
            </a: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</a:t>
            </a: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advertisement</a:t>
            </a: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CA" sz="2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endParaRPr lang="en-CA" sz="2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CB60D-E9E2-483E-B043-20DE40AA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36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8CF4A5-6ED1-45C9-BCD1-BC2903BD943C}"/>
              </a:ext>
            </a:extLst>
          </p:cNvPr>
          <p:cNvSpPr txBox="1"/>
          <p:nvPr/>
        </p:nvSpPr>
        <p:spPr>
          <a:xfrm>
            <a:off x="301841" y="422286"/>
            <a:ext cx="11558726" cy="5994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increase sales,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promotions to acquire consumers and increase spending of existing ones </a:t>
            </a: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areas with higher concentration of: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person households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CA" sz="2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Households with couples with a </a:t>
            </a: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combination of age group of with more than 65 years and over and spouse within 30 to 39 years</a:t>
            </a:r>
          </a:p>
          <a:p>
            <a:pPr marL="34290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due to larger population of consumers: </a:t>
            </a: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Quebec Province</a:t>
            </a: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CA" sz="2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2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Customize products: package size</a:t>
            </a:r>
          </a:p>
          <a:p>
            <a:pPr marL="34290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CA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</a:t>
            </a: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advertisement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 Steps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Territorial capitals </a:t>
            </a: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(biggest expected expense) x </a:t>
            </a:r>
            <a:r>
              <a:rPr lang="en-US" sz="2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Quebec</a:t>
            </a:r>
            <a:r>
              <a:rPr lang="en-US" sz="2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(smallest expected expense)</a:t>
            </a:r>
            <a:endParaRPr lang="en-US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-     Is the price, availability, product characteristics or culture that motivates these regions to such contrast spending with non-alcoholic beverages?</a:t>
            </a:r>
            <a:endParaRPr lang="en-CA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CB60D-E9E2-483E-B043-20DE40AA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263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1DA4D-3C73-4716-A875-A29CC832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84" y="643467"/>
            <a:ext cx="3276221" cy="5571066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Questions?</a:t>
            </a:r>
            <a:endParaRPr lang="en-CA" sz="5400" b="1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7DAC59-2CC8-448A-9317-C777B8EA3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81403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3310D-93BE-4D00-96D3-106FC532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6538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C9CA-9A17-46A2-A708-F76D8A30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5168-C7AD-4DB3-9398-F939AB704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SAS Script/Extra graphs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Three cups of espresso ready to be served">
            <a:extLst>
              <a:ext uri="{FF2B5EF4-FFF2-40B4-BE49-F238E27FC236}">
                <a16:creationId xmlns:a16="http://schemas.microsoft.com/office/drawing/2014/main" id="{97CC5134-898B-4664-AD84-AE05E6F51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8" r="1322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207AA-324B-4D0F-86A9-D7740ED32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7" y="6079514"/>
            <a:ext cx="548640" cy="548640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D6B7A1B1-B452-4D69-932E-73B5655787F7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43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4978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843FA-2FB1-45D9-A73A-55CCA2F6D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1075792"/>
            <a:ext cx="11658600" cy="3258615"/>
          </a:xfrm>
          <a:prstGeom prst="rect">
            <a:avLst/>
          </a:prstGeom>
        </p:spPr>
      </p:pic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829CE34-D184-4DAB-9FF0-0CDA878334B7}"/>
              </a:ext>
            </a:extLst>
          </p:cNvPr>
          <p:cNvSpPr/>
          <p:nvPr/>
        </p:nvSpPr>
        <p:spPr>
          <a:xfrm>
            <a:off x="11623373" y="136684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AF0380-EF6C-42C9-A2BC-BF64F06E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44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1F1C4-130E-4DA5-A667-7530DA279BBD}"/>
              </a:ext>
            </a:extLst>
          </p:cNvPr>
          <p:cNvSpPr txBox="1"/>
          <p:nvPr/>
        </p:nvSpPr>
        <p:spPr>
          <a:xfrm>
            <a:off x="2764498" y="186650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Tabular summaries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3463B-DB9F-4877-9AAC-E872400B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60" y="633670"/>
            <a:ext cx="22479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7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829CE34-D184-4DAB-9FF0-0CDA878334B7}"/>
              </a:ext>
            </a:extLst>
          </p:cNvPr>
          <p:cNvSpPr/>
          <p:nvPr/>
        </p:nvSpPr>
        <p:spPr>
          <a:xfrm>
            <a:off x="11623373" y="136684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0522-2EA1-41A0-A719-98C0E773A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694" y="101719"/>
            <a:ext cx="7951564" cy="6654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C2650-E175-4479-B5A8-9516A1F1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2650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829CE34-D184-4DAB-9FF0-0CDA878334B7}"/>
              </a:ext>
            </a:extLst>
          </p:cNvPr>
          <p:cNvSpPr/>
          <p:nvPr/>
        </p:nvSpPr>
        <p:spPr>
          <a:xfrm>
            <a:off x="11623373" y="136684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9B29CC-EE04-4165-A22F-5852C6DA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46</a:t>
            </a:fld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EBFB09-5A84-4133-851F-5B8D0148C896}"/>
              </a:ext>
            </a:extLst>
          </p:cNvPr>
          <p:cNvGrpSpPr/>
          <p:nvPr/>
        </p:nvGrpSpPr>
        <p:grpSpPr>
          <a:xfrm>
            <a:off x="3247123" y="98233"/>
            <a:ext cx="5657662" cy="6661534"/>
            <a:chOff x="3247123" y="98233"/>
            <a:chExt cx="5657662" cy="6661534"/>
          </a:xfrm>
        </p:grpSpPr>
        <p:pic>
          <p:nvPicPr>
            <p:cNvPr id="4" name="Picture 3">
              <a:hlinkClick r:id="rId2"/>
              <a:extLst>
                <a:ext uri="{FF2B5EF4-FFF2-40B4-BE49-F238E27FC236}">
                  <a16:creationId xmlns:a16="http://schemas.microsoft.com/office/drawing/2014/main" id="{EB530522-2EA1-41A0-A719-98C0E773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47123" y="98233"/>
              <a:ext cx="5657662" cy="666153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384F9F-E174-4BCC-818C-6D365DFFD5C0}"/>
                </a:ext>
              </a:extLst>
            </p:cNvPr>
            <p:cNvSpPr/>
            <p:nvPr/>
          </p:nvSpPr>
          <p:spPr>
            <a:xfrm>
              <a:off x="3283971" y="1226430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63C5F1-BB18-432D-8FA8-5543C6459E27}"/>
                </a:ext>
              </a:extLst>
            </p:cNvPr>
            <p:cNvSpPr/>
            <p:nvPr/>
          </p:nvSpPr>
          <p:spPr>
            <a:xfrm>
              <a:off x="3262597" y="1959409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F4A398-7E01-4F0C-BD66-B0955CC98D73}"/>
                </a:ext>
              </a:extLst>
            </p:cNvPr>
            <p:cNvSpPr/>
            <p:nvPr/>
          </p:nvSpPr>
          <p:spPr>
            <a:xfrm>
              <a:off x="3283971" y="2745167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17B230-F12D-4238-B53C-41F16A4F63DD}"/>
                </a:ext>
              </a:extLst>
            </p:cNvPr>
            <p:cNvSpPr/>
            <p:nvPr/>
          </p:nvSpPr>
          <p:spPr>
            <a:xfrm>
              <a:off x="3262597" y="3486465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3AA75D-83F2-4BD8-8B17-E13405BB29CB}"/>
                </a:ext>
              </a:extLst>
            </p:cNvPr>
            <p:cNvSpPr/>
            <p:nvPr/>
          </p:nvSpPr>
          <p:spPr>
            <a:xfrm>
              <a:off x="3262597" y="4263905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B77102-9B1E-48FC-B66C-7B129601AD75}"/>
                </a:ext>
              </a:extLst>
            </p:cNvPr>
            <p:cNvSpPr/>
            <p:nvPr/>
          </p:nvSpPr>
          <p:spPr>
            <a:xfrm>
              <a:off x="3283971" y="5011984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A1E606-75F2-4C4B-B01B-CADF08C26B1C}"/>
                </a:ext>
              </a:extLst>
            </p:cNvPr>
            <p:cNvSpPr/>
            <p:nvPr/>
          </p:nvSpPr>
          <p:spPr>
            <a:xfrm>
              <a:off x="3262597" y="5760063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58C1CF-B45F-434D-B723-782EE1DF378C}"/>
                </a:ext>
              </a:extLst>
            </p:cNvPr>
            <p:cNvSpPr/>
            <p:nvPr/>
          </p:nvSpPr>
          <p:spPr>
            <a:xfrm>
              <a:off x="3283971" y="6502013"/>
              <a:ext cx="5620814" cy="10653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71061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Action Button: Return 5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C829CE34-D184-4DAB-9FF0-0CDA878334B7}"/>
              </a:ext>
            </a:extLst>
          </p:cNvPr>
          <p:cNvSpPr/>
          <p:nvPr/>
        </p:nvSpPr>
        <p:spPr>
          <a:xfrm>
            <a:off x="11623373" y="136684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EC7C91-790E-4944-89EB-3B79D4760A01}"/>
              </a:ext>
            </a:extLst>
          </p:cNvPr>
          <p:cNvGrpSpPr/>
          <p:nvPr/>
        </p:nvGrpSpPr>
        <p:grpSpPr>
          <a:xfrm>
            <a:off x="263909" y="278416"/>
            <a:ext cx="11737533" cy="5710262"/>
            <a:chOff x="263909" y="278416"/>
            <a:chExt cx="11737533" cy="57102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598A6C-D721-486F-8C3B-718F9F136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3909" y="278416"/>
              <a:ext cx="10003947" cy="30923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8B3643-5D89-4DDB-83B0-14304B573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50792" y="4102494"/>
              <a:ext cx="10150650" cy="1886184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BD6F0-48B0-486F-830F-0F077D66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12232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70E3E84-8D4D-46DA-905B-477636CCC260}"/>
              </a:ext>
            </a:extLst>
          </p:cNvPr>
          <p:cNvGrpSpPr/>
          <p:nvPr/>
        </p:nvGrpSpPr>
        <p:grpSpPr>
          <a:xfrm>
            <a:off x="226014" y="828547"/>
            <a:ext cx="11656381" cy="5732430"/>
            <a:chOff x="526040" y="251703"/>
            <a:chExt cx="11308925" cy="51170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2F9C01-EC34-49B1-B9AB-9B3C3E1BA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040" y="257174"/>
              <a:ext cx="2767878" cy="16667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A41D4C-A57D-4014-B003-3A10A4848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3813" y="251703"/>
              <a:ext cx="2767878" cy="16687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2F4B8F0-2CA1-4DB4-9A24-1FED20EB3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586" y="251703"/>
              <a:ext cx="2764527" cy="16687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791DF9-8E06-4131-9CCF-20D0FB77D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66008" y="251703"/>
              <a:ext cx="2767878" cy="16754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7F0099-FA33-4C4D-A748-D5BB56683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040" y="1969149"/>
              <a:ext cx="2766740" cy="166675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CFC323-DD18-42F8-818A-A7BD1A6F2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67681" y="1969149"/>
              <a:ext cx="2766741" cy="16673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CDBE41-705D-4756-BE4D-1BD604184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1586" y="1969148"/>
              <a:ext cx="2743200" cy="16673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B5106D-B152-4BD0-8CF5-28BCE1AF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6008" y="1969148"/>
              <a:ext cx="2768957" cy="1666751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865514-AB7A-4761-BFA0-2AC8C4EA991D}"/>
                </a:ext>
              </a:extLst>
            </p:cNvPr>
            <p:cNvGrpSpPr/>
            <p:nvPr/>
          </p:nvGrpSpPr>
          <p:grpSpPr>
            <a:xfrm>
              <a:off x="1898270" y="3694679"/>
              <a:ext cx="8461165" cy="1674112"/>
              <a:chOff x="1488350" y="3730189"/>
              <a:chExt cx="8461165" cy="167411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A613DF9-B4A1-4CF5-9873-317BA655B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8350" y="3730197"/>
                <a:ext cx="2772318" cy="1666751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EEC90DC-3E21-474B-A313-262D51009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8342" y="3730196"/>
                <a:ext cx="2772318" cy="167410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5F72708-5411-4889-A442-55C78A06F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8331" y="3730189"/>
                <a:ext cx="2761184" cy="1666751"/>
              </a:xfrm>
              <a:prstGeom prst="rect">
                <a:avLst/>
              </a:prstGeom>
            </p:spPr>
          </p:pic>
        </p:grpSp>
      </p:grpSp>
      <p:sp>
        <p:nvSpPr>
          <p:cNvPr id="29" name="Action Button: Return 2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85E936A8-0F8B-4DE0-82FA-1540EA0E7C1D}"/>
              </a:ext>
            </a:extLst>
          </p:cNvPr>
          <p:cNvSpPr/>
          <p:nvPr/>
        </p:nvSpPr>
        <p:spPr>
          <a:xfrm>
            <a:off x="309605" y="6214618"/>
            <a:ext cx="378069" cy="283464"/>
          </a:xfrm>
          <a:prstGeom prst="actionButtonRetur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29C710-45BD-444F-B11A-C4928BCE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48</a:t>
            </a:fld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8EBE07-0B93-4219-8D0F-4F907C8EFFEE}"/>
              </a:ext>
            </a:extLst>
          </p:cNvPr>
          <p:cNvSpPr txBox="1"/>
          <p:nvPr/>
        </p:nvSpPr>
        <p:spPr>
          <a:xfrm>
            <a:off x="2816935" y="98132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CA" sz="2800" u="none" strike="noStrike" dirty="0">
                <a:effectLst/>
              </a:rPr>
              <a:t>Bivariate After log transformation</a:t>
            </a:r>
            <a:endParaRPr lang="en-CA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0C381E-D9FE-42A6-AD1F-4C080D06E1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9397" y="545152"/>
            <a:ext cx="22479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07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2511A3AB-4450-4A33-A563-53A19FC2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18" y="1518599"/>
            <a:ext cx="3741519" cy="226539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E1DB463-C8E2-463D-91A2-7045FD08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01" y="1518600"/>
            <a:ext cx="3741559" cy="2265391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7AC4C41A-B329-4ACB-9BD7-42E2DA8A3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32" y="1518601"/>
            <a:ext cx="3770508" cy="2265392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7BE5A9B1-94BF-46C5-8BB3-00354C628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33" y="3969327"/>
            <a:ext cx="3750005" cy="226539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3CDD3CD-96BC-43DD-9FA6-71461A97F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6844" y="3969327"/>
            <a:ext cx="3748017" cy="2265392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CC41D2-71A0-403E-8732-6CDC81384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467" y="3969327"/>
            <a:ext cx="3748973" cy="2265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D9369D-D91D-471B-B4C8-4097E5D7C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463" y="828792"/>
            <a:ext cx="2795155" cy="189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8DFFD2-5EAF-4DCA-9EC9-A5B538D8EC21}"/>
              </a:ext>
            </a:extLst>
          </p:cNvPr>
          <p:cNvSpPr txBox="1"/>
          <p:nvPr/>
        </p:nvSpPr>
        <p:spPr>
          <a:xfrm>
            <a:off x="384463" y="315877"/>
            <a:ext cx="4837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groups are different?</a:t>
            </a:r>
            <a:endParaRPr lang="en-CA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DEB98-1004-4E7D-ADE1-960BCEA5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82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994F3-A28F-47CE-BFA2-AEE11E5E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Business Questions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16600" b="1" dirty="0">
                <a:solidFill>
                  <a:srgbClr val="FFFFFF"/>
                </a:solidFill>
              </a:rPr>
              <a:t>?</a:t>
            </a:r>
            <a:endParaRPr lang="en-CA" b="1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E7FD-B7ED-4500-B2E9-E06913E20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product expense is the biggest regarding store purchase?(target)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expense diverse regarding geography (Region and Province)?</a:t>
            </a: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expense diverse regarding Household Type?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higher Household Income mean higher expense?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impacts the expense of the previously identified product?</a:t>
            </a: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AE63B-B081-40F9-A4E6-D82CA2EB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5071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2E14B1AD-622A-483F-A032-3B7371C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3" y="208504"/>
            <a:ext cx="5942264" cy="359499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CF58BD7-2377-407C-BC74-94531D794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51" y="689406"/>
            <a:ext cx="3708543" cy="293345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6C26B69-0376-4D75-A7F3-B0899FB85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83" y="3928080"/>
            <a:ext cx="3752817" cy="2267712"/>
          </a:xfrm>
          <a:prstGeom prst="rect">
            <a:avLst/>
          </a:prstGeom>
        </p:spPr>
      </p:pic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9BAB128-5C76-436D-8837-954EC24C6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015" y="3928080"/>
            <a:ext cx="3752817" cy="2272743"/>
          </a:xfrm>
          <a:prstGeom prst="rect">
            <a:avLst/>
          </a:prstGeom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490A1319-BFC9-4AE8-ADAA-85D7CD79B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347" y="3928080"/>
            <a:ext cx="3754575" cy="2272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58CCF-69A4-427B-B9C9-411D5F14F450}"/>
              </a:ext>
            </a:extLst>
          </p:cNvPr>
          <p:cNvSpPr txBox="1"/>
          <p:nvPr/>
        </p:nvSpPr>
        <p:spPr>
          <a:xfrm>
            <a:off x="7891992" y="320074"/>
            <a:ext cx="177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T-test for </a:t>
            </a:r>
            <a:r>
              <a:rPr lang="en-US" dirty="0" err="1"/>
              <a:t>RP_Sex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A0D69-3BD4-415B-AE17-DFDC4190D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887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D9369D-D91D-471B-B4C8-4097E5D7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3" y="828792"/>
            <a:ext cx="2795155" cy="1895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8DFFD2-5EAF-4DCA-9EC9-A5B538D8EC21}"/>
              </a:ext>
            </a:extLst>
          </p:cNvPr>
          <p:cNvSpPr txBox="1"/>
          <p:nvPr/>
        </p:nvSpPr>
        <p:spPr>
          <a:xfrm>
            <a:off x="384463" y="315877"/>
            <a:ext cx="1136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Script</a:t>
            </a:r>
            <a:endParaRPr lang="en-CA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DEB98-1004-4E7D-ADE1-960BCEA5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51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31132-C9F7-4090-8370-E084937DA3A6}"/>
              </a:ext>
            </a:extLst>
          </p:cNvPr>
          <p:cNvSpPr txBox="1"/>
          <p:nvPr/>
        </p:nvSpPr>
        <p:spPr>
          <a:xfrm>
            <a:off x="214604" y="1173704"/>
            <a:ext cx="1205515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700" dirty="0">
                <a:solidFill>
                  <a:srgbClr val="0000FF"/>
                </a:solidFill>
                <a:latin typeface="Courier New" panose="02070309020205020404" pitchFamily="49" charset="0"/>
              </a:rPr>
              <a:t>LIBNAME</a:t>
            </a:r>
            <a:r>
              <a:rPr lang="en-CA" sz="700" dirty="0">
                <a:solidFill>
                  <a:srgbClr val="000000"/>
                </a:solidFill>
                <a:latin typeface="Courier New" panose="02070309020205020404" pitchFamily="49" charset="0"/>
              </a:rPr>
              <a:t> ANA </a:t>
            </a:r>
            <a:r>
              <a:rPr lang="en-CA" sz="700" dirty="0">
                <a:solidFill>
                  <a:srgbClr val="800080"/>
                </a:solidFill>
                <a:latin typeface="Courier New" panose="02070309020205020404" pitchFamily="49" charset="0"/>
              </a:rPr>
              <a:t>"D:\1_Metro College\Courses\DSP-SAS\Project"</a:t>
            </a:r>
            <a:r>
              <a:rPr lang="en-CA" sz="7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7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 SAS Macros ***************************************************;</a:t>
            </a:r>
            <a:endParaRPr lang="en-CA" sz="7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OPTIONS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OPTION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MACRO;</a:t>
            </a:r>
          </a:p>
          <a:p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0" dirty="0">
                <a:solidFill>
                  <a:srgbClr val="1B7A1B"/>
                </a:solidFill>
                <a:latin typeface="Courier New" panose="02070309020205020404" pitchFamily="49" charset="0"/>
              </a:rPr>
              <a:t>/*Auxiliar Information*/</a:t>
            </a:r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0" dirty="0">
                <a:solidFill>
                  <a:srgbClr val="1B7A1B"/>
                </a:solidFill>
                <a:latin typeface="Courier New" panose="02070309020205020404" pitchFamily="49" charset="0"/>
              </a:rPr>
              <a:t>*T-test - Road map:;</a:t>
            </a:r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TESTT;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7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700" b="0" dirty="0">
                <a:solidFill>
                  <a:srgbClr val="08726D"/>
                </a:solidFill>
                <a:latin typeface="Courier New" panose="02070309020205020404" pitchFamily="49" charset="0"/>
              </a:rPr>
              <a:t>$CHAR125.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TRUNCOVER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Null hypothesis: There’s no difference in means</a:t>
            </a:r>
          </a:p>
          <a:p>
            <a:r>
              <a:rPr lang="en-CA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Assumptions: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1.Sample distribution must be normal:</a:t>
            </a:r>
          </a:p>
          <a:p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e.g:Shapiro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(null hypothesis: sample has a normal distribution)</a:t>
            </a:r>
          </a:p>
          <a:p>
            <a:r>
              <a:rPr lang="en-CA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CLT :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a.If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it looks normal and each group have more than 30 observations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b.If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moderately skewed, each group must have more than 100 observations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2.Groups are independent of one another.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3.There are no major outliers.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4.A check for unequal variances will help determine which version of an independent samples t-test is most appropriate: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(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e.g:Levene’s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test, null hypothesis: equal variances)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a.If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variances are equal, then a pooled t-test is appropriate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b.If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variances are unequal, then a Satterthwaite (also known as Welch’s) t-test is appropriate</a:t>
            </a:r>
          </a:p>
          <a:p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7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7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TEST_ANOVA;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7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700" b="0" dirty="0">
                <a:solidFill>
                  <a:srgbClr val="08726D"/>
                </a:solidFill>
                <a:latin typeface="Courier New" panose="02070309020205020404" pitchFamily="49" charset="0"/>
              </a:rPr>
              <a:t>$CHAR125.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TRUNCOVER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One-way ANOVA Assumptions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In order to run a one-way ANOVA the following assumptions must be met:</a:t>
            </a:r>
          </a:p>
          <a:p>
            <a:r>
              <a:rPr lang="en-CA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                                                                                                                    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1.The response of interest is continuous and normally distributed for each treatment group: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	Normality test: PROC UNIVARIATE NORMAL and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QQPlot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for each group.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2.Treatment groups are independent of one another. Experimental units only receive one 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treatment,and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they do not overlap.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3.There are no major outliers.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4.A check for unequal variances will help determine which version of a one-way ANOVA is most appropriate 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(</a:t>
            </a:r>
            <a:r>
              <a:rPr lang="en-US" sz="7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Levene’s</a:t>
            </a:r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test, Null hypothesis: variances are equal between groups):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 A .If variances are equal, then the assumptions of a standard one-way ANOVA are met.</a:t>
            </a:r>
          </a:p>
          <a:p>
            <a:r>
              <a:rPr lang="en-US" sz="7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 B. If variances are unequal, then a Welch’s one-way ANOVA is appropriate.</a:t>
            </a:r>
          </a:p>
          <a:p>
            <a:r>
              <a:rPr lang="en-CA" sz="7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38703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FEFE-65FE-4CDC-90D0-2DCF1C4B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628AB-1CDA-4B3E-9DE9-21A22C169F05}"/>
              </a:ext>
            </a:extLst>
          </p:cNvPr>
          <p:cNvSpPr txBox="1"/>
          <p:nvPr/>
        </p:nvSpPr>
        <p:spPr>
          <a:xfrm>
            <a:off x="205272" y="537269"/>
            <a:ext cx="1198672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Levene’s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test:;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LEVENE;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$CHAR125.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TRUNCOVER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Null hypothesis: equal variances 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a.If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variances are equal, then a pooled t-test is appropriate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b.If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variances are unequal, then a Satterthwaite (also known as Welch’s) test is appropriate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SHAPIRO;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@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$CHAR140.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INFILE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TRUNCOVER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Normal Distribution?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Null hypothesis: sample has a normal distribution</a:t>
            </a:r>
          </a:p>
          <a:p>
            <a:r>
              <a:rPr lang="en-CA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CLT :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a.If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it looks normal and each group have more than 30 observations 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  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b.If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moderately skewed, each group must have more than 100 observations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	*rule of thumb: If skewness is between -1 and -0.5 or between 0.5 and 1, the distribution is moderately skewed.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	*if the sample size is over 2000, the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Kolmgorov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test should be used. If the sample size is less than 2000, the Shapiro test is better.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TESTT1;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$160.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"Null hypothesis: There’s no difference in means"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CHI;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$140.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Chi – square (Road Map and Assumptions):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If condition of chi-square are satisfied and p-value is less than significant level (5%) reject null hypothesis: 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There is a relationship between variables at the defined significant level.</a:t>
            </a:r>
          </a:p>
          <a:p>
            <a:endParaRPr lang="en-CA" sz="800" b="0" dirty="0">
              <a:solidFill>
                <a:srgbClr val="89632B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Null hypothesis: Variables are independents.</a:t>
            </a:r>
          </a:p>
          <a:p>
            <a:endParaRPr lang="en-CA" sz="800" b="0" dirty="0">
              <a:solidFill>
                <a:srgbClr val="89632B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1. N, the total frequency, should be reasonably large (greater than 50)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2. The sample observations should be independent. No individual item should be included twice or more in the sample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3. No expected frequencies should be small. Preferably each expected frequency should be larger than 10 but in any case not less than 5.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52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8FEFE-65FE-4CDC-90D0-2DCF1C4B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628AB-1CDA-4B3E-9DE9-21A22C169F05}"/>
              </a:ext>
            </a:extLst>
          </p:cNvPr>
          <p:cNvSpPr txBox="1"/>
          <p:nvPr/>
        </p:nvSpPr>
        <p:spPr>
          <a:xfrm>
            <a:off x="205272" y="136525"/>
            <a:ext cx="11986728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CORR;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INPUT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TEXT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$160.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DATALINES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Null hypothesis: there’s no association between variables.</a:t>
            </a: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1.Normal distribution for both variables for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pearson</a:t>
            </a:r>
            <a:endParaRPr lang="en-US" sz="800" b="0" dirty="0">
              <a:solidFill>
                <a:srgbClr val="89632B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2.homoscedasticity assumes that data is equally distributed about the regression line.</a:t>
            </a:r>
          </a:p>
          <a:p>
            <a:r>
              <a:rPr lang="en-CA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3.Linear: </a:t>
            </a:r>
          </a:p>
          <a:p>
            <a:r>
              <a:rPr lang="en-CA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Linear: </a:t>
            </a:r>
            <a:r>
              <a:rPr lang="en-CA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pearson</a:t>
            </a:r>
            <a:endParaRPr lang="en-CA" sz="800" b="0" dirty="0">
              <a:solidFill>
                <a:srgbClr val="89632B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Monotonically related (not normal): spearman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kendall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89632B"/>
                </a:solidFill>
                <a:latin typeface="Courier New" panose="02070309020205020404" pitchFamily="49" charset="0"/>
              </a:rPr>
              <a:t>hoeffding</a:t>
            </a:r>
            <a:r>
              <a:rPr lang="en-US" sz="800" b="0" dirty="0">
                <a:solidFill>
                  <a:srgbClr val="89632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/*UNIVARIATE*/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EDA(DATA,WEIGHT=,ALPHA=,OUTPUT_FILE_PATH=);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*PDF PAGE CONFIGURATION;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options   orientation=landscape;</a:t>
            </a: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listing close;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gRAPH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SIZE;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GRAPHICS / HEIGHT=12CM WIDTH=20CM;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*CHECK IF A ALPHA VALUE WAS INFORMED;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%IF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%SUPERQ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(ALPHA) NE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%STR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ALPHA= &amp;ALPHA;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%ELSE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 = 0.05;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*SEPARATING CATEGORICAL AND NUMERICAL VALUES;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CONTENTS DATA 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OUT= &amp;DATA._PROJECT_VARS;RUN;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SQL;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NAME INTO: NUM_ONLY SEPARATED BY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&amp;DATA._PROJECT_VARS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WHERE TYPE EQ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NAME INTO : CHAR_ONLY SEPARATED BY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&amp;DATA._PROJECT_VARS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WHERE TYPE EQ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/*************************NUMERICAL ANALYSIS **********************/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N1 =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(COUNTW(&amp;NUM_ONLY));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I1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&amp;N1;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VAR =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(&amp;NUM_ONLY,&amp;I1);</a:t>
            </a:r>
          </a:p>
        </p:txBody>
      </p:sp>
    </p:spTree>
    <p:extLst>
      <p:ext uri="{BB962C8B-B14F-4D97-AF65-F5344CB8AC3E}">
        <p14:creationId xmlns:p14="http://schemas.microsoft.com/office/powerpoint/2010/main" val="3131185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6149C-E045-4E29-9832-08301DFA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370E5-C07D-40DF-91EC-BFD3A0C01167}"/>
              </a:ext>
            </a:extLst>
          </p:cNvPr>
          <p:cNvSpPr txBox="1"/>
          <p:nvPr/>
        </p:nvSpPr>
        <p:spPr>
          <a:xfrm>
            <a:off x="202942" y="0"/>
            <a:ext cx="1198905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DATA DEM2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label1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'DEM2'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  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PDF FILE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"&amp;OUTPUT_FILE_PATH.\&amp;DATA._PROFILING_&amp;VAR._&amp;SYSDATE9..PDF"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STARTPAGE=NO UNIFORM;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"NUMERICAL UNIVARIATE ANALYSIS FOR &amp;DATA"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MEANS DATA=&amp;DATA N NMISS MEAN MEDIAN MODE MIN MAX RANGE QRANGE CLM  MAXDEC=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 = &amp;ALPHA;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FREQ &amp;WEIGHT;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DATA=&amp;DATA;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J=LEFT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"&amp;LABEL1.(&amp;VAR.)"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HISTOGRAM &amp;VAR / FILLATTRS =(COLOR = PLUM) DATASKIN=PRESSED FREQ=&amp;WEIGHT;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DENSITY &amp;VAR/ LINEATTRS = (COLOR = BLACK);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DENSITY &amp;VAR/TYPE = KERNEL LINEATTRS = (COLOR = DARKBLUE)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STYLEATTRS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BACKCOLOR = SNOW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 = WHITESMOKE;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KEYLEGEND / LOCATION = INSIDE POSITION = TOPRIGHT;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XAXIS DISPLAY=(NOLABEL);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DATA=&amp;DATA;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TITLE J=LEFT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"&amp;LABEL1.(&amp;VAR.)"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HBOX &amp;VAR / FILLATTRS =(COLOR = PLUM) DATASKIN=PRESSED FREQ=&amp;WEIGHT;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STYLEATTRS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BACKCOLOR = SNOW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 = WHITESMOKE;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KEYLEGEND / LOCATION = INSIDE POSITION = TOPRIGHT;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XAXIS DISPLAY=(NOLABEL);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PDF CLOSE;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848545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48595-08A6-4E03-BED8-A285A1DB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2F709-F658-4D23-8522-4418EC7C2712}"/>
              </a:ext>
            </a:extLst>
          </p:cNvPr>
          <p:cNvSpPr txBox="1"/>
          <p:nvPr/>
        </p:nvSpPr>
        <p:spPr>
          <a:xfrm>
            <a:off x="370892" y="0"/>
            <a:ext cx="11821108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/***********************CATEGORICAL ANALYSIS******************/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N2 =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(COUNTW(&amp;CHAR_ONLY));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I2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&amp;N2;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VAR =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(&amp;CHAR_ONLY,&amp;I2);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DATA DEM2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label1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'DEM2'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  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PDF FILE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"&amp;OUTPUT_FILE_PATH.\&amp;DATA._PROFILING_&amp;VAR._&amp;SYSDATE9..PDF"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STARTPAGE=NO UNIFORM;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TITLE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"CATEGORICAL UNIVARIATE ANALYSIS FOR &amp;DATA"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PROC FREQ DATA=&amp;DATA NLEVELS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TABLE &amp;VAR / MISSING;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WEIGHT &amp;WEIGHT;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 = &amp;DATA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J=LEFT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"&amp;LABEL1.(&amp;VAR.)"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VBAR &amp;VAR / CATEGORYORDER=RESPASC FREQ= &amp;WEIGHT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FILLATTRS=(COLOR = PLUM)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DATASKIN=pressed;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STYLEATTRS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BACKCOLOR=snow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WALLCOLOR=WhiteSmoke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AXISEXTENT= DATA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 XAXIS DISPLAY=(NOLABEL);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PDF CLOSE;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EDA 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517621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D10B1-D099-4D0B-AB86-8F50B273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22A75-BDF5-4830-AFE3-9A54030FC114}"/>
              </a:ext>
            </a:extLst>
          </p:cNvPr>
          <p:cNvSpPr txBox="1"/>
          <p:nvPr/>
        </p:nvSpPr>
        <p:spPr>
          <a:xfrm>
            <a:off x="128296" y="136525"/>
            <a:ext cx="1206370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/*BIVARIATE*/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BIVAR_CAT_CONT(DATA,VAR,ALPHA,WEIGHT=,OUTPUT_FILE_PATH= )/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minoperator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*PDF PAGE CONFIGURATION;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options   orientation=landscape;</a:t>
            </a: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listing close;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*GRAPH SIZE;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ODS GRAPHICS / HEIGHT=12CM WIDTH=20CM;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*CHECK IF A ALPHA VALUE WAS INFORMED;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%IF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%SUPERQ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(ALPHA) NE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%STR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ALPHA= &amp;ALPHA;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%ELSE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 = 0.05;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*SEPARATING CATEGORICAL AND NUMERICAL VALUES;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CONTENTS DATA 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OUT= &amp;DATA._PROJECT_VARS;RUN;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SQL;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NAME INTO: NUM_ONLY SEPARATED BY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&amp;DATA._PROJECT_VARS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WHERE TYPE EQ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SELECT NAME INTO : CHAR_ONLY SEPARATED BY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FROM &amp;DATA._PROJECT_VARS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WHERE TYPE EQ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/*CATEGORICAL VARIABLES*/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N2 =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(COUNTW(&amp;CHAR_ONLY));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I2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&amp;N2;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*CATEGORICAL IF;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CLASS =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(&amp;CHAR_ONLY,&amp;I2);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 -CAT;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DATA DEM2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CLASS.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LABEL_CAT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'DEM2'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   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 -CONT;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DATA DEM3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77355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4F90A-F705-4ADD-AB72-E5342263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2B924-5922-48E4-8CDA-42640AB2C2F2}"/>
              </a:ext>
            </a:extLst>
          </p:cNvPr>
          <p:cNvSpPr txBox="1"/>
          <p:nvPr/>
        </p:nvSpPr>
        <p:spPr>
          <a:xfrm>
            <a:off x="426875" y="136525"/>
            <a:ext cx="1176512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LABEL_CONT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'DEM3'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quit; 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ODS PDF FILE =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"&amp;OUTPUT_FILE_PATH.\&amp;DATA._BIVARIATE_&amp;CLASS._AND_&amp;VAR._&amp;SYSDATE9..PDF"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STARTPAGE=NO UNIFORM;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"BIVARIATE ANALYSIS OF &amp;CLASS. AND &amp;VAR. FOR &amp;DATA"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SORT DATA = &amp;DATA;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BY &amp;CLASS; 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/*This presents summary for bivariate analysis*/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N =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(COUNTW(&amp;VAR));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I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X =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(&amp;VAR,&amp;I);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PROC MEANS DATA =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N NMISS MIN Q1 MEDIAN MEAN Q3 MAX QRANGE CV CLM SKEW MAXDEC=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ALPHA = &amp;ALPHA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FREQ &amp;WEIGHT;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TITLE2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 RELATION BETWEEN &amp;X. AND &amp;CLASS."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CLASS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CLASS.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VAR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X.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OUTPUT OUT= OUT_&amp;CLASS._&amp;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X.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MIN =   MEAN=  STD = MAX = /AUTONAME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RUN;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TITLE;TITLE2; 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/*This presents visual for bivariate analysis*/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*BOXPLOT;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SGPLOT DATA=&amp;DATA;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J=LEFT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 RELATION BETWEEN &amp;X. AND &amp;CLASS."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VBOX &amp;VAR/ GROUP = &amp;CLASS DATASKIN=pressed FREQ=WEIGHTD;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	STYLEATTRS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BACKCOLOR=snow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WALLCOLOR=WhiteSmoke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AXISEXTENT= DATA 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*HISTOGRAM;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/*PROC SGPANEL DATA=&amp;DATA;*/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 PANELBY &amp;CLASS. / layout=COLUMNLATTICE ONEPANEL NOVARNAME;*/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 HISTOGRAM &amp;VAR. / DATASKIN=PRESSED FILLATTRS=(COLOR = PLUM);*/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/*RUN;*/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341799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28DC9-FCD5-418F-BE28-14544EEB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9549F-0999-4DF3-B524-C10D0BFC96E7}"/>
              </a:ext>
            </a:extLst>
          </p:cNvPr>
          <p:cNvSpPr txBox="1"/>
          <p:nvPr/>
        </p:nvSpPr>
        <p:spPr>
          <a:xfrm>
            <a:off x="333568" y="0"/>
            <a:ext cx="1185843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/*This presents test of independency for bivariate analysis*/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/*How many levels has CLASS variable?*/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SQL NOPRINT;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SELECT COUNT(DISTINCT &amp;</a:t>
            </a:r>
            <a:r>
              <a:rPr lang="en-US" sz="800" dirty="0">
                <a:solidFill>
                  <a:srgbClr val="08726D"/>
                </a:solidFill>
                <a:latin typeface="Courier New" panose="02070309020205020404" pitchFamily="49" charset="0"/>
              </a:rPr>
              <a:t>CLASS.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) INTO: LEVELS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FROM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*CONDUCT T-TEST IF CAT HAS 2 LEVELS;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%IF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800" dirty="0">
                <a:solidFill>
                  <a:srgbClr val="08726D"/>
                </a:solidFill>
                <a:latin typeface="Courier New" panose="02070309020205020404" pitchFamily="49" charset="0"/>
              </a:rPr>
              <a:t>LEVELS.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EQ 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"T-test - Road map:"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 = TESTT NOWINDOWS NOHEADER NOCENTER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BACKGROUND= NONE }; 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TITLE1;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/*Normality check*/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"THIS IS FOR NORMALITY CHECK OF &amp;VAR. AND &amp;CLASS"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data= SHAPIRO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nowindows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noheader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nocenter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TITLE1;TITLE2;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UNIVARIATE DATA=&amp;DATA NORMAL ALPHA=&amp;ALPHA;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FREQ  &amp;WEIGHT;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pLOTS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WERE COMMENTED BECAUSE OF COMPUTATIONAL POWER;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*QQPLOT / NORMAL(MU=EST SIGMA=EST) SQUARE ;</a:t>
            </a:r>
            <a:endParaRPr lang="fr-FR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/*HISTOGRAM / NORMAL(COLOR=(RED BLUE) mu=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est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sigma=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est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);*/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BY &amp;CLASS;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/*Variance check*/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"THIS IS FOR VARIANCE CHECK OF &amp;VAR. AND &amp;CLASS"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Levene’s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 test"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data= LEVENE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nowindows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noheader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nocenter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TITLE1;TITLE2;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it-IT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GLM data=&amp;DATA ALPHA=&amp;ALPHA PLOTS=NONE;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CLASS &amp;CLASS;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FREQ  &amp;WEIGHT;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MODEL &amp;VAR = &amp;CLASS;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MEANS &amp;CLASS /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hovtest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levene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(type=abs) WELCH ALPHA=&amp;ALPHA;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918647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686A4-0220-4718-8370-092F74075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59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D5798-93D1-44F4-BF62-4D95FD251100}"/>
              </a:ext>
            </a:extLst>
          </p:cNvPr>
          <p:cNvSpPr txBox="1"/>
          <p:nvPr/>
        </p:nvSpPr>
        <p:spPr>
          <a:xfrm>
            <a:off x="324240" y="0"/>
            <a:ext cx="11867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/*TTEST*/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"THIS IS FOR TTEST OF &amp;VAR. AND &amp;CLASS"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Levene’s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 test"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data= TESTT1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nowindows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noheader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nocenter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TITLE1;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TTEST DATA = &amp;DATA ALPHA=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PLOTS(ONLY)=SUMMARY;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*(UNPACK);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VAR &amp;VAR;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CLASS &amp;CLASS;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FREQ  &amp;WEIGHT;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%ELSE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*CONDUCT ANOVA IF CAT HAS MORE THAN 2 LEVELS;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Anova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- Roadmap"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 = TEST_ANOVA NOWINDOWS NOHEADER NOCENTER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BACKGROUND= NONE }; RUN;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TITLE1;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/*Normality check*/</a:t>
            </a:r>
            <a:endParaRPr lang="en-CA" sz="800" b="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TITLE </a:t>
            </a:r>
            <a:r>
              <a:rPr lang="en-US" sz="800" b="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"THIS IS FOR NORMALITY CHECK OF &amp;VAR. AND &amp;CLASS"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proc report data= SHAPIRO </a:t>
            </a:r>
            <a:r>
              <a:rPr lang="en-CA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nowindows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noheader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nocenter</a:t>
            </a:r>
            <a:endParaRPr lang="en-CA" sz="800" b="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TITLE1;TITLE2;</a:t>
            </a:r>
          </a:p>
          <a:p>
            <a:endParaRPr lang="en-CA" sz="8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it-IT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PROC UNIVARIATE DATA=&amp;DATA NORMAL ALPHA=&amp;ALPHA;</a:t>
            </a:r>
          </a:p>
          <a:p>
            <a:r>
              <a:rPr lang="en-CA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FREQ  &amp;WEIGHT; </a:t>
            </a:r>
          </a:p>
          <a:p>
            <a:r>
              <a:rPr lang="en-CA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VAR &amp;VAR;</a:t>
            </a:r>
          </a:p>
          <a:p>
            <a:r>
              <a:rPr lang="en-US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*</a:t>
            </a:r>
            <a:r>
              <a:rPr lang="en-US" sz="800" dirty="0" err="1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pLOTS</a:t>
            </a:r>
            <a:r>
              <a:rPr lang="en-US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WERE COMMENTED BECAUSE OF COMPUTATIONAL POWER;</a:t>
            </a:r>
            <a:endParaRPr lang="en-US" sz="8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*QQPLOT / NORMAL(MU=EST SIGMA=EST) SQUARE ;</a:t>
            </a:r>
            <a:endParaRPr lang="fr-FR" sz="8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/*HISTOGRAM / NORMAL(COLOR=(RED BLUE) mu= </a:t>
            </a:r>
            <a:r>
              <a:rPr lang="en-CA" sz="800" dirty="0" err="1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est</a:t>
            </a:r>
            <a:r>
              <a:rPr lang="en-CA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sigma= </a:t>
            </a:r>
            <a:r>
              <a:rPr lang="en-CA" sz="800" dirty="0" err="1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est</a:t>
            </a:r>
            <a:r>
              <a:rPr lang="en-CA" sz="800" dirty="0">
                <a:solidFill>
                  <a:srgbClr val="1B7A1B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);*/</a:t>
            </a:r>
            <a:endParaRPr lang="en-CA" sz="8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BY &amp;CLASS;</a:t>
            </a:r>
          </a:p>
          <a:p>
            <a:r>
              <a:rPr lang="en-CA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/*Variance check*/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"THIS IS FOR ANOVA AND VARIANCE CHECK OF &amp;VAR. AND &amp;CLASS"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TITLE2 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Levene’s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 test"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data= LEVENE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nowindows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noheader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nocenter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TITLE1;TITLE2;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0616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3BB8F91-D092-49A1-B62B-BEEC33F3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product expense is the biggest regarding store purchase?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AFB03-8571-48C1-9EE0-8894CA80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8292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A98A2-D247-45B1-A7F0-665A8FD5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0F2BD-571D-4C20-B34A-4687ADE386F9}"/>
              </a:ext>
            </a:extLst>
          </p:cNvPr>
          <p:cNvSpPr txBox="1"/>
          <p:nvPr/>
        </p:nvSpPr>
        <p:spPr>
          <a:xfrm>
            <a:off x="305578" y="-138498"/>
            <a:ext cx="11886422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https://www.google.com/url?sa=t&amp;rct=j&amp;q=&amp;esrc=s&amp;source=web&amp;cd=&amp;ved=2ahUKEwiH7PaNjKf0AhWEZzABHaZiDXEQFnoECBgQAQ&amp;url=https%3A%2F%2Fsupport.sas.com%2Fresources%2Fpapers%2Fproceedings%2Fproceedings%2Fsugi24%2FStats%2Fp264-24.pdf&amp;usg=AOvVaw0bommMFk3-gjL7Yx5fwExW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*"For unequal sample sizes, the confidence coefficient is greater than 1 - a. 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*In other words, 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the Tukey method is conservative when there are unequal sample sizes."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 https://en.wikipedia.org/wiki/Tukey%27s_range_test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*Tukey's assumptions: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   The observations being tested are independent within and among the groups.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   The groups associated with each mean in the test are normally distributed.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   There is equal within-group variance across the groups associated with each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mean in the test (homogeneity of variance). */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GLM data=&amp;DATA ALPHA=&amp;ALPHA PLOTS(ONLY)= CONTROLPLOT;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CLASS &amp;CLASS;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FREQ  &amp;WEIGHT;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MODEL &amp;VAR = &amp;CLASS;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MEANS &amp;CLASS /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hovtest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levene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(type=abs) WELCH CLDIFF ALPHA=&amp;ALPHA;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*balanced one-way;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LSMEANS &amp;CLASS /PDIFF ADJUST=TUKEY PLOT = MEANPLOT(CONNECT CL) LINES ALPHA=&amp;ALPHA;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*unbalanced one-way;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ODS PDF CLOSE;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*CATEGORICAL IF;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/*NUMERICAL VARIABLES*/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 -CONT;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DATA DEM3 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LABEL_CONT     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'DEM3'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   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N3 =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%SYSFUNC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(COUNTW(&amp;NUM_ONLY));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I3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&amp;N3;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*NUMERICAL IF;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VAR1 =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%SCAN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(&amp;NUM_ONLY,&amp;I3);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%IF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%SUPERQ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(VAR1) NE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%SUPERQ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(VAR)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%DO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*VERIFY VAR AND VAR1;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401150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9096-52CD-418E-9B59-0D7D29CB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5708B-6975-4D51-ADE5-891BE6C3FF05}"/>
              </a:ext>
            </a:extLst>
          </p:cNvPr>
          <p:cNvSpPr txBox="1"/>
          <p:nvPr/>
        </p:nvSpPr>
        <p:spPr>
          <a:xfrm>
            <a:off x="439317" y="0"/>
            <a:ext cx="1174646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*EXTRACTING LABEL -CAT;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DATA DEM2 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SET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DATA.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KEEP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VAR1.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sql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noprint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      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select label into: LABEL_CAT     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from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dictionary.columns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where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'WORK'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and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'DEM2'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                    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n-US" sz="800" dirty="0" err="1">
                <a:solidFill>
                  <a:srgbClr val="1B7A1B"/>
                </a:solidFill>
                <a:latin typeface="Courier New" panose="02070309020205020404" pitchFamily="49" charset="0"/>
              </a:rPr>
              <a:t>libname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and </a:t>
            </a:r>
            <a:r>
              <a:rPr lang="en-US" sz="800" dirty="0" err="1">
                <a:solidFill>
                  <a:srgbClr val="1B7A1B"/>
                </a:solidFill>
                <a:latin typeface="Courier New" panose="02070309020205020404" pitchFamily="49" charset="0"/>
              </a:rPr>
              <a:t>memname</a:t>
            </a:r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 values must be upper case  */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quit;   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ODS PDF FILE = 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"&amp;OUTPUT_FILE_PATH.\&amp;DATA._BIVARIATE_&amp;VAR._AND_&amp;VAR1._&amp;SYSDATE9..PDF"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STARTPAGE=NO UNIFORM;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"BIVARIATE ANALYSIS OF &amp;VAR1. AND &amp;VAR. FOR &amp;DATA"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report data= CORR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nowindows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noheader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nocenter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 style(column) = { background = NONE }; RUN;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TITLE1;TITLE2;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"CORRELATION OF &amp;VAR1 AND &amp;VAR. FOR &amp;DATA"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PROC CORR DATA = &amp;DATA  PEARSON SPEARMAN  PLOTS= (SCATTER MATRIX(HISTOGRAM));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TITLE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"CORRELATION OF &amp;VAR1 AND &amp;VAR. FOR &amp;DATA"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VAR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VAR1.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FREQ &amp;</a:t>
            </a:r>
            <a:r>
              <a:rPr lang="en-CA" sz="800" dirty="0">
                <a:solidFill>
                  <a:srgbClr val="08726D"/>
                </a:solidFill>
                <a:latin typeface="Courier New" panose="02070309020205020404" pitchFamily="49" charset="0"/>
              </a:rPr>
              <a:t>WEIGHT.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RUN;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ODS PDF CLOSE;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*NUMERICAL IF;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a-DK" sz="800" dirty="0">
                <a:solidFill>
                  <a:srgbClr val="0000FF"/>
                </a:solidFill>
                <a:latin typeface="Courier New" panose="02070309020205020404" pitchFamily="49" charset="0"/>
              </a:rPr>
              <a:t>%END</a:t>
            </a:r>
            <a:r>
              <a:rPr lang="da-DK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da-DK" sz="800" dirty="0">
                <a:solidFill>
                  <a:srgbClr val="1B7A1B"/>
                </a:solidFill>
                <a:latin typeface="Courier New" panose="02070309020205020404" pitchFamily="49" charset="0"/>
              </a:rPr>
              <a:t>*VERIFY VAR AND VAR1;</a:t>
            </a:r>
            <a:endParaRPr lang="da-DK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BIVAR_CAT_CONT;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*DUMMY VARIABLES;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1B7A1B"/>
                </a:solidFill>
                <a:latin typeface="Courier New" panose="02070309020205020404" pitchFamily="49" charset="0"/>
              </a:rPr>
              <a:t>*SOURCE: https://blogs.sas.com/content/iml/2020/08/31/best-generate-dummy-variables-sas.html;</a:t>
            </a:r>
            <a:endParaRPr lang="fr-FR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define a macro to create dummy variables 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%macro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DummyVars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the name of the input data set */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VarList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the names of the categorical variables */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DSOut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the name of the output data set */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1. add a fake response variable 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data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AddFakeY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view=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AddFakeY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set &amp;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s-E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_Y = </a:t>
            </a:r>
            <a:r>
              <a:rPr lang="es-E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s-E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   </a:t>
            </a:r>
            <a:r>
              <a:rPr lang="es-E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</a:t>
            </a:r>
            <a:r>
              <a:rPr lang="es-E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add</a:t>
            </a:r>
            <a:r>
              <a:rPr lang="es-E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a </a:t>
            </a:r>
            <a:r>
              <a:rPr lang="es-E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fake</a:t>
            </a:r>
            <a:r>
              <a:rPr lang="es-E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response variable */</a:t>
            </a:r>
            <a:endParaRPr lang="es-E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run;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 2. Create the design matrix. Include the original variables, if desired */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proc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glmselect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data=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AddFakeY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NOPRINT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outdesign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addinputvars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)=&amp;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DSOut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(drop=_Y);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class      &amp;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VarList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 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model _Y = &amp;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VarList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noint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selection=none;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run;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%mend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610067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041B4-28CF-4D6B-ADEB-28B88883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CB3D7-0715-443F-9634-663E72F2124A}"/>
              </a:ext>
            </a:extLst>
          </p:cNvPr>
          <p:cNvSpPr txBox="1"/>
          <p:nvPr/>
        </p:nvSpPr>
        <p:spPr>
          <a:xfrm>
            <a:off x="426874" y="0"/>
            <a:ext cx="11765125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 Beginning of Analysis **************************************************************************;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 LOADING DATA;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ANA.DEM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DATAFILE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"D:\1_Metro College\Courses\DSP-SAS\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HouseHolding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Spending\Data\SHS_EDM_2017-eng\SHS_EDM_2017\Data -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Données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\CSV\SHS-62M004X-E-2017-Diary_F1.csv"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DBMS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CSV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REPLACE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GETNAMES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=YES;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DATAROW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GUESSINGROWS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300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*DATA PROFILING;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ANA.DEM;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=ANA.DEM 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ANA.DEM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VARNUM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SHORT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*CaseID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WeightD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Prov HHType6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HHSize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P0to4YN P5to17YN P18to24YN P25to64YN P65to74YN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P75plusYN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NumFT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NumPT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RP_EmpStat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DwelTyp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Tenure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CondoYN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YearBuilt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Repairs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NumBedr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NumBthr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SecResYN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OthPropYN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LandlineYN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NumCell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ComputerYN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InternetYN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IntCon_HSTel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IntCon_Cable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IntCon_Wireless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IntCon_Other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TVCon_Cable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CableTyp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TVCon_SatDish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TVCon_Phone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VehicleYN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RecVehYN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RP_TotInc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RP_EarnInc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RP_InvInc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RP_GovInc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RP_OthInc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SP_TotInc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SP_EarnInc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SP_InvInc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SP_GovInc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SP_OthInc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OTH_TotInc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OTH_EarnInc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OTH_InvInc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OTH_GovInc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OTH_OthInc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HH_TotInc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HH_EarnInc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HH_InvInc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HH_GovInc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HH_OthInc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HH_MajIncSrc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CC001 CC001_C CC001_D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CF001 CI001 CL001 CL001_C CL001_D CL007 CL010 CL010_C CL010_D CM001 CS001 CS001_C CS001_D </a:t>
            </a:r>
          </a:p>
          <a:p>
            <a:r>
              <a:rPr lang="it-IT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CS003 CS004 CS005 CS007 CS008 CS010 CS011 CT010 ED002 ED002_C ED002_D ED003 ED010 ED020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ED030 ED030_C ED030_D EP001 FD001 FD003 FD100 FD1001 FD1002 FD1003 FD1004 FD101 FD102 FD103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FD104 FD105 FD106 FD107 FD108 FD112 FD200 FD201 FD202 FD203 FD204 FD205 FD206 FD207 FD208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FD209 FD212 FD300 FD301 FD302 FD303 FD304 FD305 FD308 FD309 FD315 FD316 FD330 FD331 FD350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FD380 FD381 FD382 FD400 FD401 FD402 FD403 FD404 FD405 FD406 FD407 FD408 FD409 FD410 FD411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FD412 FD418 FD421 FD440 FD441 FD442 FD447 FD470 FD471 FD478 FD479 FD500 FD501 FD502 FD503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FD504 FD505 FD520 FDD852 FD853 FD854 FD855 FD857 FD870 FD871 FD872 FD873 FD874 FD875 FD879 FD880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FD881 FD882 FD883 FD884 FD885 FD889 FD990 FD991 FD992 FD993 FD994 FD995 GC001 HC001 HC001_C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HC001_D HC002 HC002_C HC002_D HC022 HC023 HC024 HC025 HE001 HE001_C HE001_D HE002 HE002_C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HE002_D HE010 HE010_C HE010_D HE016 HE020 HF001 HF001_C HF001_D HF002 HF002_C HF002_D HO001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HO001_C HO001_D HO002 HO003 HO003_C HO003_D HO004 HO005 HO006 HO010 HO014 HO018 HO018_C </a:t>
            </a:r>
          </a:p>
          <a:p>
            <a:r>
              <a:rPr lang="nn-NO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HO018_D HO022 ME001 ME001_C ME001_D ME002 ME010 ME010_C ME010_D MG001 PC001 PC001_C PC001_D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PC002 PC020 RE001 RE001_C RE001_D RE002 RE002_C RE002_D RE004 RE005 RE006 RE007 RE008 RE010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RE010_C RE010_D RE016 RE016_C RE016_D RE022 RE026 RE040 RE040_C RE040_D RE041 RE041_C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RE041_D RE052 RE060 RE060_C RE060_D RE061 RE061_C RE061_D RE062 RE063 RE066 RE067 RE070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RE074 RE078 RO001 RO001_C RO001_D RO002 RO003 RO004 RO005 RO006 RV001 RV001_C RV001_D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RV002 RV010 RV010_C RV010_D SH001 SH002 SH003 SH004 SH010 SH011 SH012 SH015 SH016 SH019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SH030 SH031 SH032 SH033 SH034 SH040 SH041 SH042 SH044 SH046 SH047 SH050 SH060 SH061 SH062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SH990 SH991 SH992 TA001 TA002 TA005 TA006 TA007 TA008 TC001 TC001_C TC001_D TE001 TE001_C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TE001_D TR001 TR001_C TR001_D TR002 TR002_C TR002_D TR003 TR004 TR008 TR010 TR020 TR020_C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TR020_D TR021 TR022 TR030 TR030_C TR030_D TR031 TR032 TR033 TR034 TR035 TR036 TR037 TR038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TR039 TR050 TX001;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75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92DC1-A38B-42E4-8B2E-E8A59F1E3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882C1-677C-4C0E-9AFB-04BD3ADB491C}"/>
              </a:ext>
            </a:extLst>
          </p:cNvPr>
          <p:cNvSpPr txBox="1"/>
          <p:nvPr/>
        </p:nvSpPr>
        <p:spPr>
          <a:xfrm>
            <a:off x="380222" y="0"/>
            <a:ext cx="11811777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/*CATEGORICAL OR NUMERICAL?*/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/*FORMATS*/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FORMAT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Prov_F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"Atlantic provinces"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"Quebec"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"Ontario"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"Manitoba"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47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"Saskatchewan"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48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"Alberta"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59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"British Columbia"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"Territorial capitals"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HHType6_F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"One person household"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"Couple without children"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"Couple with children"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"Couple with other related or unrelated persons"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"Lone parent family with no additional persons"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"Other household with related or unrelated persons"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HHSize_F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"2"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"4 or more"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Yes_No_F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"Yes"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Num_F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"0"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"2 or more"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"Less than 30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"30 to 39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"40 to 54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04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"55 to 64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"65 to 74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06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"75 years and over"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923305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0B657-9F64-45D8-AB2B-3B0CDC93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5CE01-37D2-46B3-B882-85C3C158051B}"/>
              </a:ext>
            </a:extLst>
          </p:cNvPr>
          <p:cNvSpPr txBox="1"/>
          <p:nvPr/>
        </p:nvSpPr>
        <p:spPr>
          <a:xfrm>
            <a:off x="230932" y="0"/>
            <a:ext cx="11961067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RP_Sex_F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"Male"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"Female"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MarStat_F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"Married or common-law"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"Single, never married"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"Separated, widowed or divorced"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"Less than high school diploma or its equivalent"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"High school diploma, high school equivalency certificate, or not stated"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"Certificate or diploma from a trades school, college, CEGEP or other non-university educational institution"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"University certificate or diploma"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"Masked records (territorial capitals)"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RP_EmpStat_F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"Worked full-time"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"Worked part-time"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"Did not work"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"Less than 30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"30 to 39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"40 to 54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04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"55 to 64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"65 to 74 years"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06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"75 years and over"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 spouse"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SP_Sex_F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"Male"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"Female"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 spouse"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"Less than high school diploma or its equivalent"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"High school diploma, high school equivalency certificate, or not stated"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"Certificate or diploma from a trades school, college, CEGEP or other non-university educational institution"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"University certificate or diploma"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 spouse"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"Masked records (territorial capitals)"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718951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007CF-D1E5-4774-8422-479543F7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95EB2-3671-48AB-82D3-313BD310F4DC}"/>
              </a:ext>
            </a:extLst>
          </p:cNvPr>
          <p:cNvSpPr txBox="1"/>
          <p:nvPr/>
        </p:nvSpPr>
        <p:spPr>
          <a:xfrm>
            <a:off x="-282250" y="58846"/>
            <a:ext cx="124742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SP_EmpStat_F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"Worked full-time"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"Worked part-time"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"Did not work"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 spouse"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DwelTyp_F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"Single detached"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"Double, row, terrace or duplex"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"Apartment or other"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Tenure_F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"Owned with mortgage"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"Owned without mortgage"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"Rented"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YearBuilt_F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"1960 or before"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"1961 to 1980"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"1981 and after"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"Masked records (territorial capitals)"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Repairs_F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"Regular maintenance"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"Minor repairs"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"Major repairs"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"Masked records (territorial capitals)"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"0 or 1"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"2"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"4 or more"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9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"Masked records (territorial capitals)"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NumBthr_F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"0 or 1"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"2"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 or more"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NumCell_F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"0"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"1"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"2"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"3 or more"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971853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F0E0-1C7D-4364-8C1F-60A399F9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70F13-0D8E-4EF0-83BB-ED89DD7C6472}"/>
              </a:ext>
            </a:extLst>
          </p:cNvPr>
          <p:cNvSpPr txBox="1"/>
          <p:nvPr/>
        </p:nvSpPr>
        <p:spPr>
          <a:xfrm>
            <a:off x="370892" y="0"/>
            <a:ext cx="11821107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CableTyp_F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"Basic cable service"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"Extended cable service"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"Not applicable"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VALUE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HH_MajIncSrc_F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"Earnings (employment income)"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"Investment income"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"Government transfer payments"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"Other income"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"All sources = 0"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/*CONVERTING DATA TYPE*/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Prov_1 = PUT(Prov,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Prov_F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HHType6_1 = PUT(HHType6,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$HHType6_F.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HHSize_1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HHSize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HHSize_F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P0to4YN_1 = PUT(P0to4YN,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P5to17YN_1 = PUT(P5to17YN,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P18to24YN_1 = PUT(P18to24YN,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P25to64YN_1 = PUT(P25to64YN,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P65to74YN_1 = PUT(P65to74YN,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P75plusYN_1 = PUT(P75plusYN,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$Yes_No_F.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NumFT_1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NumFT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Num_F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NumPT_1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Num_F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RP_AgeGrp_1 = PUT(RP_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AgeGrp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RP_AgeGrp_F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RP_Sex_1 = PUT(RP_Sex,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RP_Sex_F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sv-SE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RP_MarStat_1 = PUT(RP_MarStat,</a:t>
            </a:r>
            <a:r>
              <a:rPr lang="sv-SE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$MarStat_F.</a:t>
            </a:r>
            <a:r>
              <a:rPr lang="sv-SE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RP_Educ_1 = PUT(RP_Educ,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RP_Educ_F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RP_EmpStat_1 = PUT(RP_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RP_EmpStat_F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SP_AgeGrp_1 = PUT(SP_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SP_AgeGrp_F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SP_Sex_1 = PUT(SP_Sex,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SP_Sex_F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SP_Educ_1 = PUT(SP_Educ,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SP_Educ_F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SP_EmpStat_1 = PUT(SP_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SP_EmpStat_F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DwelTyp_1 = PUT(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DwelTyp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DwelTyp_F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Tenure_1 = PUT(Tenure,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Tenure_F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CondoYN_1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CondoYN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YearBuilt_1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YearBuilt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YearBuilt_F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Repairs_1 = PUT(Repairs,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Repairs_F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NumBedr_1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NumBedr_F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NumBthr_1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NumBthr_F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SecResYN_1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SecResYN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OthPropYN_1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OthPropYN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LandlineYN_1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LandlineYN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NumCell_1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NumCell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NumCell_F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ComputerYN_1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ComputerYN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InternetYN_1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InternetYN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IntCon_HSTel_1 = PUT(IntCon_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HSTel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090667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BD107-0324-4046-AD84-222C3D12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801C1-5807-4B2D-9886-C0FB16AF580C}"/>
              </a:ext>
            </a:extLst>
          </p:cNvPr>
          <p:cNvSpPr txBox="1"/>
          <p:nvPr/>
        </p:nvSpPr>
        <p:spPr>
          <a:xfrm>
            <a:off x="352230" y="83976"/>
            <a:ext cx="1183976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IntCon_Cable_1 = PUT(IntCon_Cable,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IntCon_Wireless_1 = PUT(IntCon_Wireless,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IntCon_Other_1 = PUT(IntCon_Other,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TVCon_Cable_1 = PUT(TVCon_Cable,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CableTyp_1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CableTyp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CableTyp_F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TVCon_SatDish_1 = PUT(TVCon_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SatDish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TVCon_Phone_1 = PUT(TVCon_Phone,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VehicleYN_1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VehicleYN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RecVehYN_1 = PUT(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RecVehYN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US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Yes_No_F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HH_MajIncSrc_1 = PUT(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RecVehYN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$</a:t>
            </a:r>
            <a:r>
              <a:rPr lang="en-CA" sz="800" b="0" dirty="0" err="1">
                <a:solidFill>
                  <a:srgbClr val="08726D"/>
                </a:solidFill>
                <a:latin typeface="Courier New" panose="02070309020205020404" pitchFamily="49" charset="0"/>
              </a:rPr>
              <a:t>HH_MajIncSrc_F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/*OLD VARIABLES*/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Prov 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HHType6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HHSize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P0to4YN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P5to17YN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P18to24YN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P25to64YN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P65to74YN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P75plusYN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NumFT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RP_EmpStat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DwelTyp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Tenure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CondoYN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YearBuilt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Repairs</a:t>
            </a: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NumBthr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SecResYN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OthPropYN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LandlineYN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NumCell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ComputerYN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InternetYN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IntCon_HSTel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IntCon_Cable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IntCon_Wireless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IntCon_Other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TVCon_Cable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CableTyp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TVCon_SatDish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36735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0663B-343C-4664-866E-8BB772C09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2BCCA-950B-4DA8-B829-1CB88196DB53}"/>
              </a:ext>
            </a:extLst>
          </p:cNvPr>
          <p:cNvSpPr txBox="1"/>
          <p:nvPr/>
        </p:nvSpPr>
        <p:spPr>
          <a:xfrm>
            <a:off x="317241" y="0"/>
            <a:ext cx="11874759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TVCon_Phone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VehicleYN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RecVehYN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HH_MajIncSrc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RENAME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/*NEW VARIABLES*/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Prov_1 = Prov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HHType6_1 = HHType6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HHSize_1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HHSize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P0to4YN_1 = P0to4YN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P5to17YN_1 = P5to17YN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P18to24YN_1 = P18to24YN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P25to64YN_1 = P25to64YN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P65to74YN_1 = P65to74YN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P75plusYN_1 = P75plusYN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NumFT_1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NumFT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NumPT_1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800" dirty="0">
                <a:solidFill>
                  <a:srgbClr val="000000"/>
                </a:solidFill>
                <a:latin typeface="Courier New" panose="02070309020205020404" pitchFamily="49" charset="0"/>
              </a:rPr>
              <a:t>RP_AgeGrp_1 = RP_AgeGrp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RP_Sex_1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sz="800" dirty="0">
                <a:solidFill>
                  <a:srgbClr val="000000"/>
                </a:solidFill>
                <a:latin typeface="Courier New" panose="02070309020205020404" pitchFamily="49" charset="0"/>
              </a:rPr>
              <a:t>RP_MarStat_1 = RP_MarStat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RP_Educ_1 =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ourier New" panose="02070309020205020404" pitchFamily="49" charset="0"/>
              </a:rPr>
              <a:t>RP_EmpStat_1 = </a:t>
            </a:r>
            <a:r>
              <a:rPr lang="fr-F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RP_EmpStat</a:t>
            </a:r>
            <a:endParaRPr lang="fr-FR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800" dirty="0">
                <a:solidFill>
                  <a:srgbClr val="000000"/>
                </a:solidFill>
                <a:latin typeface="Courier New" panose="02070309020205020404" pitchFamily="49" charset="0"/>
              </a:rPr>
              <a:t>SP_AgeGrp_1 = SP_AgeGrp</a:t>
            </a:r>
          </a:p>
          <a:p>
            <a:r>
              <a:rPr lang="sv-SE" sz="800" dirty="0">
                <a:solidFill>
                  <a:srgbClr val="000000"/>
                </a:solidFill>
                <a:latin typeface="Courier New" panose="02070309020205020404" pitchFamily="49" charset="0"/>
              </a:rPr>
              <a:t>SP_Sex_1 = SP_Sex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SP_Educ_1 =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ourier New" panose="02070309020205020404" pitchFamily="49" charset="0"/>
              </a:rPr>
              <a:t>SP_EmpStat_1 = </a:t>
            </a:r>
            <a:r>
              <a:rPr lang="fr-FR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endParaRPr lang="fr-FR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DwelTyp_1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DwelTyp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Tenure_1 = Tenure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CondoYN_1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CondoYN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YearBuilt_1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YearBuilt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Repairs_1 = Repairs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NumBedr_1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NumBthr_1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NumBthr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SecResYN_1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SecResYN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OthPropYN_1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OthPropYN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LandlineYN_1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LandlineYN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NumCell_1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NumCell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ComputerYN_1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ComputerYN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InternetYN_1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InternetYN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sz="800" dirty="0">
                <a:solidFill>
                  <a:srgbClr val="000000"/>
                </a:solidFill>
                <a:latin typeface="Courier New" panose="02070309020205020404" pitchFamily="49" charset="0"/>
              </a:rPr>
              <a:t>IntCon_HSTel_1 = IntCon_HSTel</a:t>
            </a:r>
          </a:p>
          <a:p>
            <a:r>
              <a:rPr lang="es-ES" sz="800" dirty="0">
                <a:solidFill>
                  <a:srgbClr val="000000"/>
                </a:solidFill>
                <a:latin typeface="Courier New" panose="02070309020205020404" pitchFamily="49" charset="0"/>
              </a:rPr>
              <a:t>IntCon_Cable_1 = </a:t>
            </a:r>
            <a:r>
              <a:rPr lang="es-E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IntCon_Cable</a:t>
            </a:r>
            <a:endParaRPr lang="es-E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IntCon_Wireless_1 =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IntCon_Wireless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IntCon_Other_1 =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IntCon_Other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TVCon_Cable_1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TVCon_Cable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CableTyp_1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CableTyp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TVCon_SatDish_1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TVCon_SatDish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TVCon_Phone_1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TVCon_Phone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VehicleYN_1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VehicleYN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RecVehYN_1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RecVehYN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HH_MajIncSrc_1 = </a:t>
            </a:r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HH_MajIncSrc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765459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21C0-7AB0-43C8-A27E-81744106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69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50D44-6611-48E8-8456-7F4E0D9D86BF}"/>
              </a:ext>
            </a:extLst>
          </p:cNvPr>
          <p:cNvSpPr txBox="1"/>
          <p:nvPr/>
        </p:nvSpPr>
        <p:spPr>
          <a:xfrm>
            <a:off x="335902" y="0"/>
            <a:ext cx="11856098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/* INSERTING LABELS */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CableTyp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"Type of cable television service"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CC001=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"Child care"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CC001_C=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"Child care - Interview"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CC001_D=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"Child care - Diary"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CF001=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"Women's and girls' wear (4 years and over)"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CI001=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"Children's wear (under 4 years)"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CL001=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and accessories"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CL001_C=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and accessories - Interview"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CL001_D=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and accessories - Diary"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CL007=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fabric, yarn, thread, and other notions"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CL010=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services"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CL010_C=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services - Interview"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CL010_D=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"Clothing services - Diary"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CM001=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"Men's and boys' wear (4 years and over)"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ComputerYN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"Home computer"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CondoYN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"Condominium"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"Communications"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CS001_C=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"Communications - Interview"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CS001_D=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"Communications - Diary"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CS003=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"Telephone services and equipment"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CS004=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"Landline telephone services"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CS005=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"Cell phone and pager services"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CS007=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"Internet access services"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CS008=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"Online services"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CS010=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"Postal, courier and other communication services"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CS011=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"Telephones and equipment"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CT010=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"Gifts of clothing for non-household members"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DwelTyp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"Dwelling type"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ED002=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"Education"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ED002_C=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"Education - Interview"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ED002_D=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"Education - Diary"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ED003=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"Tuition fees"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ED010=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"School supplies"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ED020=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"Textbooks"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ED030=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"Textbooks and school supplies"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ED030_C=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"Textbooks and school supplies - Interview"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ED030_D=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"Textbooks and school supplies - Diary"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EP001=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insurance payments and pension contributions"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FD001=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"Food expenditures"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FD003=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"Food purchased from stores"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FD100=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"Bakery products"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FD1001=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"Frozen side dishes and other frozen prepared food"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FD1002=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"Other ready-to-serve prepared food"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FD1003=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"Cod, flounder, sole and haddock (fresh or frozen, uncooked)"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FD1004=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"Other oils and fats"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FD101=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"Bread and unsweetened rolls and buns"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FD102=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"Bread"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FD103=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"Unsweetened rolls and buns"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21657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C89B8-C1EE-4EB3-8045-1B8D0C73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239" y="739435"/>
            <a:ext cx="3774748" cy="200682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63BA41-9330-4A19-A276-3EFD7096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5" y="-240872"/>
            <a:ext cx="10515600" cy="1325563"/>
          </a:xfrm>
        </p:spPr>
        <p:txBody>
          <a:bodyPr/>
          <a:lstStyle/>
          <a:p>
            <a:r>
              <a:rPr lang="en-US" dirty="0"/>
              <a:t>Original Dataset Profiling</a:t>
            </a:r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F57D0F-615C-4CF5-A131-99BAB80DB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442" y="3334557"/>
            <a:ext cx="5153227" cy="310514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4954EC-B99B-4E37-9429-DF8439504810}"/>
              </a:ext>
            </a:extLst>
          </p:cNvPr>
          <p:cNvGrpSpPr/>
          <p:nvPr/>
        </p:nvGrpSpPr>
        <p:grpSpPr>
          <a:xfrm>
            <a:off x="5654866" y="638175"/>
            <a:ext cx="5382841" cy="2373207"/>
            <a:chOff x="6739444" y="736705"/>
            <a:chExt cx="5382841" cy="23732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88B4D8-8DFF-4A9F-A46F-44FA3800F805}"/>
                </a:ext>
              </a:extLst>
            </p:cNvPr>
            <p:cNvSpPr txBox="1"/>
            <p:nvPr/>
          </p:nvSpPr>
          <p:spPr>
            <a:xfrm>
              <a:off x="9153625" y="1741952"/>
              <a:ext cx="554477" cy="58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000"/>
                </a:lnSpc>
              </a:pPr>
              <a:r>
                <a:rPr lang="en-US" sz="4000" b="1" dirty="0"/>
                <a:t>.</a:t>
              </a:r>
            </a:p>
            <a:p>
              <a:pPr algn="ctr">
                <a:lnSpc>
                  <a:spcPts val="1000"/>
                </a:lnSpc>
              </a:pPr>
              <a:r>
                <a:rPr lang="en-US" sz="4000" b="1" dirty="0"/>
                <a:t>.</a:t>
              </a:r>
            </a:p>
            <a:p>
              <a:pPr algn="ctr">
                <a:lnSpc>
                  <a:spcPts val="1000"/>
                </a:lnSpc>
              </a:pPr>
              <a:r>
                <a:rPr lang="en-US" sz="4000" b="1" dirty="0"/>
                <a:t>.</a:t>
              </a:r>
              <a:endParaRPr lang="en-CA" sz="4000" b="1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4CDD588-6D6F-488D-A42F-0CD785CC7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9444" y="2226384"/>
              <a:ext cx="5382841" cy="88352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3068F5-A3ED-40D2-B3EA-E17F4BF1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9444" y="736705"/>
              <a:ext cx="5382841" cy="9364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AC8C24E-1CB3-4A41-AB2E-AAD5EF2E7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4408" y="3429001"/>
            <a:ext cx="5161130" cy="31099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AEBD50-3EE8-4428-B878-F367DAABB198}"/>
              </a:ext>
            </a:extLst>
          </p:cNvPr>
          <p:cNvSpPr txBox="1"/>
          <p:nvPr/>
        </p:nvSpPr>
        <p:spPr>
          <a:xfrm rot="18774694">
            <a:off x="279241" y="3136612"/>
            <a:ext cx="2263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Examples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0291D1-2288-4B91-9F97-4E6B39F4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884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91A48-2461-4129-B09B-FF36298FE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4B10D-B372-404E-92C6-8E742D87E11A}"/>
              </a:ext>
            </a:extLst>
          </p:cNvPr>
          <p:cNvSpPr txBox="1"/>
          <p:nvPr/>
        </p:nvSpPr>
        <p:spPr>
          <a:xfrm>
            <a:off x="277586" y="0"/>
            <a:ext cx="11914414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"Cookies and crackers"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FD105=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"Cookies and sweet biscuits"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"Crackers and crisp breads"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FD107=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bakery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FD108=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bakery products (except frozen)"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FD112=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"Frozen bakery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"Cereal grains and cereal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"Rice and rice mixes"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"Rice"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"Rice mixes"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"Pasta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"Pasta (fresh or dry)"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"Pasta (canned)"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"Pasta mixes"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cereal grains and cereal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FD209=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"Flour and flour-based mixes"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FD212=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"Breakfast cereal and other grain products (except infant)"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"Fruit, fruit preparations and nuts"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"Fresh fruit"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"Apples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"Bananas and plantains (fresh)"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"Grapes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"Peaches and nectarines (fresh)"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"Pears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FD309=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"Berries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FD315=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"Citrus fruit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FD316=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fruit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FD330=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"Preserved fruit and fruit preparations"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FD331=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"Fruit juice"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FD350=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preserved fruit and fruit preparations"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FD380=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"Nuts and seeds"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FD381=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"Peanuts (shelled or unshelled)"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FD382=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nuts and seeds"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"Vegetables and vegetable preparations"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"Fresh vegetables"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"Potatoes (except sweet potatoes)"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"Tomatoes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"Lettuce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"Cabbage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"Carrots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"Onions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"Celery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FD409=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"Cucumber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FD410=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"Mushrooms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FD411=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"Broccoli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FD412=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vegetables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FD418=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"Peppers (fresh)"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FD421=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"Fresh herbs"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FD440=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"Frozen and dried vegetables"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FD441=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"Potato products (frozen)"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FD442=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frozen vegetables"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FD447=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"Dried vegetables and legumes"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FD470=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"Canned vegetables and other vegetable preparations"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917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0B672-0BCD-4406-B1BB-5FCDFC01B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20332-8D68-44D6-8C32-FFC8503D4349}"/>
              </a:ext>
            </a:extLst>
          </p:cNvPr>
          <p:cNvSpPr txBox="1"/>
          <p:nvPr/>
        </p:nvSpPr>
        <p:spPr>
          <a:xfrm>
            <a:off x="286916" y="0"/>
            <a:ext cx="1190508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FD471=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"Canned or bottled vegetables"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FD478=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"Ready-to-serve or ready-to-cook prepared salads and side dishes, fruit or vegetable based"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FD479=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"Vegetable juice (canned or bottled)"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"Dairy products and eggs"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"Cheese"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"Cheddar cheese"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"Mozzarella cheese“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"Processed cheese"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FD505=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cheeses"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FD520=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"Milk"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FD521=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"Fluid whole milk"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FD522=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"Fluid low-fat milk"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FD525=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"Skim and other fluid milk"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FD540=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"Butter"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FD541=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"Ice cream and ice milk (including novelties)"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FD550=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dairy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FD551=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processed milk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FD555=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processed dairy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FD570=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"Eggs and other egg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FD571=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"Eggs"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FD572=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egg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"Meat"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"Meat (except processed meat)"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"Beef"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"Pork"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"Poultry"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FD607=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meat and poultry"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FD650=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"Processed meat"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FD651=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"Bacon and ham"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FD660=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processed meat"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FD700=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"Fish and seafood"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"Fresh or frozen fish"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FD705=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"Salmon (fresh or frozen, uncooked)"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fish (fresh or frozen, uncooked)"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FD720=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"Canned fish or other preserved fish"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FD721=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"Tuna (canned)"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FD722=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"Salmon (canned)"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FD723=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fish (canned or bottled)"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FD724=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"Cured fish"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FD730=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"Seafood and other marine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FD731=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"Shrimp and prawns"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FD732=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seafood and marine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FD800=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"Non-alcoholic beverages and other food products"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"Non-alcoholic beverages and beverage mixes"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"Coffee and tea"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FD806=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"Non-alcoholic beverages"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FD814=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"Sugar and confectionery"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FD815=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"Sugar, syrups and sugar substitutes"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FD821=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"Candies and chocolates"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FD827=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"Margarine, oils and fats (excluding butter)"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FD828=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"Margarine"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FD829=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"Cooking and salad oils"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"Condiments, spices and vinegars"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"Mayonnaise, salad dressings and dips"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41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A08CF-90BE-4B3B-9846-22C7D75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3E3A3-F4EF-4C37-B52E-5DD5BB5ADD1B}"/>
              </a:ext>
            </a:extLst>
          </p:cNvPr>
          <p:cNvSpPr txBox="1"/>
          <p:nvPr/>
        </p:nvSpPr>
        <p:spPr>
          <a:xfrm>
            <a:off x="305578" y="104279"/>
            <a:ext cx="11886422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"Pasta and pizza sauces (canned, bottled or dried)"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sauces and gravies (canned, bottled or dried)"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"Dried herbs and spices"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"Ketchup“</a:t>
            </a: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FD839=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condiments (including vinegar)"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"Pickled vegetables (including olives)"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"Infant 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"Infant formula"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"Infant cereals and biscuits"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"Canned or bottled infant food"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"Frozen prepared 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"Frozen dinners and entrees"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FD847=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"Frozen pizza"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FD850=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fr-FR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Soup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 (</a:t>
            </a:r>
            <a:r>
              <a:rPr lang="fr-FR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except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 infant </a:t>
            </a:r>
            <a:r>
              <a:rPr lang="fr-FR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soup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)"</a:t>
            </a:r>
            <a:endParaRPr lang="fr-FR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"Soup (chilled, frozen, canned or bottled)"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"Soup (dried)"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"Ready-to-serve prepared 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"Dinners and entrees (except frozen)"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"Pizza (except frozen)"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FD857=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"Fish portions (pre-cooked and frozen)"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food preparations"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"Peanut butter and other nut butters"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"Honey"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US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Flavoured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 drink powders, crystals and syrups"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"Non-dairy frozen ice treats"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"Dessert powders"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FD879=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"Food seasonings (including table salt)"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materials for food preparation"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"Tofu"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canned, bottled or dried meals"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"Snack 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"Potato-based snack foods"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snack foods"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FD889=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infant food (including frozen)"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"Food purchased from restaurants"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"Restaurant meals"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"Restaurant dinners"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"Restaurant lunches"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"Restaurant breakfasts"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FD995=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"Restaurant snacks and beverages"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GC001=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"Games of chance"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"Health care"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"Health care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"Health care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"Direct costs to household for health care"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HC002_C=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"Direct costs to household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HC002_D=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"Direct costs to household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HC022=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health insurance plan premiums"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HC023=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health care plan premiums"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HC024=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"Dental plan premiums"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HC025=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"Premiums for accident or disability insurance"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equipment"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equipment - Interview"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746321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517C6-54CC-4F53-B6BD-E79FFCC9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A2C2C6-6B8E-4AEF-B8A3-195552797905}"/>
              </a:ext>
            </a:extLst>
          </p:cNvPr>
          <p:cNvSpPr txBox="1"/>
          <p:nvPr/>
        </p:nvSpPr>
        <p:spPr>
          <a:xfrm>
            <a:off x="305578" y="0"/>
            <a:ext cx="1188642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equipment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appliances"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HE002_C=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appliances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HE002_D=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appliances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HE010=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household equipment"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HE010_C=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household equipment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HE010_D=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household equipment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HE016=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"Maintenance and repairs of household furnishings and equipment"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HE020=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"Services related to household furnishings and equipment"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 and equipment"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 and equipment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 and equipment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HF002_C=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HF002_D=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furnishings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HH_EarnInc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Earnings"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HH_GovInc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Government transfer payments"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HH_InvInc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Investment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HH_MajIncSrc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HH_MajIncSrc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HH_OthInc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Other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HH_TotInc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Total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HHSize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size"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HHType6=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type"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HH_MajIncSrc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- Major source of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operations"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operations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operations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"Domestic and other custodial services (excluding child care)"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"Pet expenses"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HO003_C=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"Pet expenses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HO003_D=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"Pet expenses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"Pet food"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"Purchase of pets and pet-related goods"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"Veterinarian and other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HO010=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"Household cleaning supplies and equipment"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HO014=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"Paper, plastic and foil supplies"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HO018=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"Garden supplies and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HO018_C=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"Garden supplies and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HO018_D=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"Garden supplies and services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HO022=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household supplies"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IntCon_Cable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Internet connection - Cable"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IntCon_HSTel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Internet connection - High-speed telephone"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IntCon_Other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Internet connection - Other"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IntCon_Wireless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Internet connection - Wireless"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InternetYN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"Internet access"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LandlineYN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"Landline telephone service"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"Miscellaneous expenditures"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"Miscellaneous expenditures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ME001_D=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"Miscellaneous expenditures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"Financial services"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ME010=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miscellaneous goods and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ME010_C=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miscellaneous goods and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ME010_D=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miscellaneous goods and services - Diary"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432532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4C4B0-7BAB-4C7F-97BF-08A212F2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128BF-2FBE-4C34-A499-93F7DD9F370E}"/>
              </a:ext>
            </a:extLst>
          </p:cNvPr>
          <p:cNvSpPr txBox="1"/>
          <p:nvPr/>
        </p:nvSpPr>
        <p:spPr>
          <a:xfrm>
            <a:off x="342900" y="108486"/>
            <a:ext cx="11849099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MG001=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"Gifts of money, support payments and charitable contributions"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NumBedr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"Number of bedrooms"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NumBthr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"Number of bathrooms"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NumCell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"Number of cell phones"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NumFT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"Number of full-time earners"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"Number of part-time earners"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OTH_EarnInc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persons - Earnings"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OTH_GovInc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persons - Government transfer payments"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OTH_InvInc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persons - Investment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OTH_OthInc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persons - Other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OTH_TotInc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persons - Total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OthPropYN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property"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P0to4YN=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0 to 4 years"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P18to24YN=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18 to 24 years"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P25to64YN=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25 to 64 years"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P5to17YN=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5 to 17 years"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P65to74YN=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65 to 74 years"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P75plusYN=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"Presence of persons aged 75 years and over"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PC001=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care"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PC001_C=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care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PC001_D=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care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PC002=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care products"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PC020=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"Personal care services"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Prov=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"Geography"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RE001_C=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- Interview"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RE001_D=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equipment and related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RE002_C=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equipment and related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RE002_D=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equipment and related services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"Outdoor play equipment and accessories"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"Children's toys"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"Video game systems and accessories"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"Art and craft materials"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RE008=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"Sports, athletic and recreation equipment and related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"Computer equipment and supplies"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"Computer equipment and supplies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"Computer equipment and supplies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"Photographic goods and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RE016_C=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"Photographic goods and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RE016_D=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"Photographic goods and services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RE022=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"Collectors' items"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RE026=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recreational equipment and related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 and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 and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 and services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RE041_D=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equipment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RE052=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 entertainment services“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services"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 services - Diary"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533445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C0B8-4415-46E0-AEFF-CE4C7CEA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08386-C58A-4FAA-9FB9-7261A114A63A}"/>
              </a:ext>
            </a:extLst>
          </p:cNvPr>
          <p:cNvSpPr txBox="1"/>
          <p:nvPr/>
        </p:nvSpPr>
        <p:spPr>
          <a:xfrm>
            <a:off x="324238" y="108486"/>
            <a:ext cx="118677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"Entertainment"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RE061_C=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"Entertainment - Interview"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RE061_D=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"Entertainment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"Movie theatres"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"Live sporting and performing arts events"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"Admission fees to museums, zoos, and other sites"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RE067=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"Television and satellite radio services"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RE070=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"Use of recreation facilities"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RE074=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"Package trips"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RE078=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recreational activities and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RecVehYN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"Owned or operated a recreational vehicle"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Repairs=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"Dwelling condition"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"Reading materials and other printed matter"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"Reading materials and other printed matter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"Reading materials and other printed matter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"Newspapers"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"Magazines and periodicals"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"Books and E-Books"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"Maps, sheet music and other printed matter"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RO006=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"Services related to reading materials"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Age group"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RP_EarnInc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Earnings"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Education level"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RP_EmpStat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Employment status"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RP_GovInc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Government transfer payments"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RP_InvInc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Investment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Marital status"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RP_OthInc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r>
              <a:rPr lang="en-CA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RP_OthInc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Sex"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RP_TotInc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Total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"Recreational vehicles and associated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"Recreational vehicles and associated services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RV001_D=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"Recreational vehicles and associated services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"Purchase of recreational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RV010=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"Operation of recreational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RV010_C=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"Operation of recreational vehicles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RV010_D=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"Operation of recreational vehicles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SecResYN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"Secondary residence"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"Shelter"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"Principal accommodation"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"Rented principal residence"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"Owned principal residence"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"Mortgage paid on the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"Repairs and maintenance of owned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"Homeowners’ property insurance for owned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expenditures for owned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SH019=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"Premiums for mortgage-related insurance for owned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SH030=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"Water, fuel and electricity for principal accommodation"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SH031=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"Water and sewage“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SH032=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"Electricity"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SH033=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"Natural gas"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5681275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82F6A-A77E-49A9-9C49-639F27B8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399F03-C466-4ACA-8A34-E16C0A763AC7}"/>
              </a:ext>
            </a:extLst>
          </p:cNvPr>
          <p:cNvSpPr txBox="1"/>
          <p:nvPr/>
        </p:nvSpPr>
        <p:spPr>
          <a:xfrm>
            <a:off x="286916" y="167937"/>
            <a:ext cx="11905083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SH034=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fuel"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accommodation"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"Owned secondary residences"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"Mortgage paid on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"Property insurance for owned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expenses for owned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SH047=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owned properties"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SH050=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"Accommodation away from home"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SH060=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"Communication and home security services, satellite radio and Internet for owned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SH061=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"Property and school taxes, water and sewage charges for owned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SH062=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"Electricity and fuel for owned secondary residences"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SH990=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expenses for rented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SH991=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"Condominium fees, property taxes and school taxes for owned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SH992=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"All other expenses for the principal residence"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Age group"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SP_EarnInc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Earnings"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Education level"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Employment status"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SP_GovInc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Government transfer payments"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SP_InvInc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Investment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SP_OthInc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Other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Sex"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SP_TotInc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"Spouse - Total income"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"Tobacco products and alcoholic beverages"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"Tobacco products and smokers' supplies"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TA005=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"Alcoholic beverages"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"Alcoholic beverages served on licensed premises and in restaurants"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TA007=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"Alcoholic beverages purchased from stores"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TA008=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"Self-made alcoholic beverages"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TC001=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current consumption"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TC001_C=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current consumption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TC001_D=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current consumption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expenditure"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TE001_C=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expenditure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TE001_D=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"Total </a:t>
            </a:r>
            <a:r>
              <a:rPr lang="fr-FR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expenditure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 - </a:t>
            </a:r>
            <a:r>
              <a:rPr lang="fr-FR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Diary</a:t>
            </a:r>
            <a:r>
              <a:rPr lang="fr-FR" sz="800" dirty="0">
                <a:solidFill>
                  <a:srgbClr val="800080"/>
                </a:solidFill>
                <a:latin typeface="Courier New" panose="02070309020205020404" pitchFamily="49" charset="0"/>
              </a:rPr>
              <a:t>"</a:t>
            </a:r>
            <a:endParaRPr lang="fr-FR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Tenure=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"Dwelling tenure"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"Transportation"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TR001_C=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"Transportation - Interview"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TR001_D=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"Transportation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TR002=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transportation"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TR002_C=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transportation - Interview"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TR002_D=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transportation - Diary"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TR003=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"Private use vehicles"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TR004=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"Purchase of vehicles"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TR008=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"Accessories for vehicles"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TR010=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"Fees for leased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TR020=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"Rented vehicles"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TR020_C=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"Rented vehicles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TR020_D=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"Rented vehicles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TR021=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"Rental fees for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82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7197F-C8BA-4D6A-9643-8763D411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BB9D2-1CC6-4967-BDD7-741C5B275C5F}"/>
              </a:ext>
            </a:extLst>
          </p:cNvPr>
          <p:cNvSpPr txBox="1"/>
          <p:nvPr/>
        </p:nvSpPr>
        <p:spPr>
          <a:xfrm>
            <a:off x="240262" y="81000"/>
            <a:ext cx="11951737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TR022=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expenses for rented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operations"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TR030_C=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operations - Interview"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TR030_D=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operations - Diary"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registration fees"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TR032=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insurance premiums for owned and leased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TR033=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"Tires, batteries, and other parts and supplies for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TR034=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"Maintenance and repairs of vehicles"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TR035=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"Vehicle security and communication services"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TR036=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"Gas and other fuels"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TR037=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"Other vehicle services"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TR038=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"Parking costs"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TR039=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"Drivers' </a:t>
            </a:r>
            <a:r>
              <a:rPr lang="en-US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licences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 and tests, and driving lessons"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TR050=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"Public transportation"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TVCon_Cable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television services - Cable“</a:t>
            </a: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TVCon_Phone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television services - Phone line"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TVCon_SatDish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"Type of television services - Satellite dish"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TX001=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"Income taxes"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VehicleYN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"Owned, leased or operated a vehicle"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YearBuilt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"Period of construction of the dwelling"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*DATA PROFILING;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=ANA.DEM1;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=ANA.DEM1 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PATH=D:\1_Metro College\Courses\DSP-SAS\Project\PROFILING\ORIGINAL_FORMATED_DATASET;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/*%MACRO EDA(DATA,WEIGHT=,ALPHA=,OUTPUT_FILE_PATH=);*/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EDA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(ANA.DEM1,WEIGHT=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WeightD,ALPHA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,OUTPUT_FILE_PATH=&amp;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 DATA TRANSFORMATION/VARIABLE SELECTION/FEATURING ENGINEERING FOR STUDY: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Expense Behaviour;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*SETTING SCOPE </a:t>
            </a:r>
            <a:r>
              <a:rPr lang="en-CA" sz="800" dirty="0" err="1">
                <a:solidFill>
                  <a:srgbClr val="1B7A1B"/>
                </a:solidFill>
                <a:latin typeface="Courier New" panose="02070309020205020404" pitchFamily="49" charset="0"/>
              </a:rPr>
              <a:t>SUb</a:t>
            </a:r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 categories;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FOOD1;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KEEP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CaseID Prov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FD003 FD100 FD1001 FD1002 FD1003 FD1004 FD101 FD102 FD103 FD104 FD105 FD106 FD107 FD108 FD112 FD200 FD201 FD202 FD203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FD204 FD205 FD206 FD207 FD208 FD209 FD212 FD300 FD301 FD302 FD303 FD304 FD305 FD308 FD309 FD315 FD316 FD330 FD331 FD350 FD380 FD381 FD382 FD400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FD401 FD402 FD403 FD404 FD405 FD406 FD407 FD408 FD409 FD410 FD411 FD412 FD418 FD421 FD440 FD441 FD442 FD447 FD470 FD471 FD478 FD479 FD500 FD501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FD502 FD503 FD504 FD505 FD520 FD521 FD522 FD525 FD540 FD541 FD550 FD551 FD555 FD570 FD571 FD572 FD600 FD601 FD602 FD603 FD604 FD607 FD650 FD651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FD660 FD700 FD701 FD705 FD706 FD720 FD721 FD722 FD723 FD724 FD730 FD731 FD732 FD800 FD801 FD802 FD806 FD814 FD815 FD821 FD827 FD828 FD829 FD833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FD834 FD835 FD836 FD837 FD838 FD839 FD840 FD841 FD842 FD843 FD844 FD845 FD846 FD847 FD850 FD851 FD852 FD853 FD854 FD855 FD857 FD870 FD871 FD872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FD873 FD874 FD875 FD879 FD880 FD881 FD882 FD883 FD884 FD885 FD889  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=FOOD1;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=WORK.FOOD1(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707685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2E12-C769-4EA9-82EB-3786B31C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790AA-C469-46B9-BBD5-01109A41C651}"/>
              </a:ext>
            </a:extLst>
          </p:cNvPr>
          <p:cNvSpPr txBox="1"/>
          <p:nvPr/>
        </p:nvSpPr>
        <p:spPr>
          <a:xfrm>
            <a:off x="333570" y="0"/>
            <a:ext cx="118584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*https://communities.sas.com/t5/New-SAS-User/creating-BOXPLOT-for-multiple-variables/td-p/519688;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long;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food1;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array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FDS(*) FD003--FD889;</a:t>
            </a:r>
          </a:p>
          <a:p>
            <a:endParaRPr lang="en-CA" sz="800" b="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do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I=</a:t>
            </a:r>
            <a:r>
              <a:rPr lang="en-CA" sz="800" b="1" dirty="0">
                <a:solidFill>
                  <a:srgbClr val="08726D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1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to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dim(FDS);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    FD=compress(</a:t>
            </a:r>
            <a:r>
              <a:rPr lang="en-CA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vname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(FDS(I)), </a:t>
            </a:r>
            <a:r>
              <a:rPr lang="en-CA" sz="800" b="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kd</a:t>
            </a:r>
            <a:r>
              <a:rPr lang="en-CA" sz="800" b="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'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    Value=FDS(</a:t>
            </a:r>
            <a:r>
              <a:rPr lang="en-CA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i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	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output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	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DROP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FD003--FD889 I;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end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=LONG;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=LONG 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 ADDING CATEGORIES;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ANA.FOOD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CASEID, WEIGHTD,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'Atlantic provinces'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'Atlantic provinces'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'Quebec'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'Central'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'Ontario'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'Central'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'Manitoba'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'Saskatchewan'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'Alberta'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'British Columbia'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'West'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'Territorial capitals'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'Territorial capitals'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Region,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Prov,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FD,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'FD100'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'Bakery products'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'FD200'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'Cereal grains and cereal products'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'FD300'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'Fruit, fruit preparations and nuts'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'FD400'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'Vegetables and vegetable preparations'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'FD500'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'Dairy products and eggs'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'FD600'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'Meat'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'FD700'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'Fish and seafood'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'FD800'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'Non-alcoholic beverages and other food products'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side dishes and other frozen prepared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'Cookies and crackers'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bakery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'Rice and rice mixes'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'Pasta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cereal grains and cereal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'Fresh fruit'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'FD330'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'Preserved fruit and fruit preparations'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'FD380'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'Nuts and seeds'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19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620DB-AFB1-420D-A06F-1409E44C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79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849C3-ECA6-42F0-BDB9-793B58182FD8}"/>
              </a:ext>
            </a:extLst>
          </p:cNvPr>
          <p:cNvSpPr txBox="1"/>
          <p:nvPr/>
        </p:nvSpPr>
        <p:spPr>
          <a:xfrm>
            <a:off x="296248" y="91475"/>
            <a:ext cx="11895752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'Fresh vegetables'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'FD440'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and dried vegetables'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'FD470'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'Canned vegetables and other vegetable preparations'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'Cheese’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'FD520'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'Milk'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'FD540'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'Butter'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'FD541'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'Ice cream and ice milk (including novelties)'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'FD550'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dairy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'FD570'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'Eggs and other egg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'Meat (except processed meat)'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'FD650'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'Processed meat'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'Fresh or frozen fish'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'FD720'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'Canned fish or other preserved fish'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'FD730'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'Seafood and other marine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'Non-alcoholic beverages and beverage mixes'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'FD814'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'Sugar and confectionery'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'FD827'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'Margarine, oils and fats (excluding butter)'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'Condiments, spices and vinegars'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'Infant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prepared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'Soup (except infant soup)'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'Ready-to-serve prepared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'Snack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Product_Sub_Category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ready-to-serve prepared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'Cod, flounder, sole and haddock (fresh or frozen, uncooked)'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oils and fats'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'Bread and unsweetened rolls and buns'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'Bread'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'Unsweetened rolls and buns'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'Cookies and sweet biscuits'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'Crackers and crisp breads’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'FD108'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bakery products (except 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'FD112'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bakery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'Rice'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'Rice mixes'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'Pasta (fresh or dry)'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'Pasta (canned)'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'Pasta mixes'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'FD209'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'Flour and flour-based mixes'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'FD212'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'Breakfast cereal and other grain products (except infant)'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'Apples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'Bananas and plantains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'Grapes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'Peaches and nectarines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'Pears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'FD309'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'Berries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'FD315'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'Citrus fruit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'FD316'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fruit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'FD331'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'Fruit juice'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'FD350'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preserved fruit and fruit preparations'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'FD381'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'Peanuts (shelled or unshelled)'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3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90ECC-6552-4B61-8B3F-BB2AB0383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32306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AF4F1-8638-4F0D-8A24-5218EB68C1AE}"/>
              </a:ext>
            </a:extLst>
          </p:cNvPr>
          <p:cNvGrpSpPr/>
          <p:nvPr/>
        </p:nvGrpSpPr>
        <p:grpSpPr>
          <a:xfrm>
            <a:off x="366204" y="582247"/>
            <a:ext cx="11752704" cy="5796260"/>
            <a:chOff x="366204" y="582247"/>
            <a:chExt cx="11752704" cy="57962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76B0BAF-5EBB-423C-BE60-44FEE236B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6224" y="4044895"/>
              <a:ext cx="3876675" cy="20478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824B68-1BCD-429A-AE70-3FD3B662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3159" y="4692379"/>
              <a:ext cx="8430640" cy="1686128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D4EF61-EAEC-4717-8D4B-5A969947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42684" y="582247"/>
              <a:ext cx="3773479" cy="2057400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21C4B6-1E18-4D3F-9C38-D96E06E91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04" y="1250569"/>
              <a:ext cx="6772275" cy="2914650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16" name="Arrow: Curved Down 15">
              <a:extLst>
                <a:ext uri="{FF2B5EF4-FFF2-40B4-BE49-F238E27FC236}">
                  <a16:creationId xmlns:a16="http://schemas.microsoft.com/office/drawing/2014/main" id="{996D98E4-E452-4B30-BA57-855E54F0E48E}"/>
                </a:ext>
              </a:extLst>
            </p:cNvPr>
            <p:cNvSpPr/>
            <p:nvPr/>
          </p:nvSpPr>
          <p:spPr>
            <a:xfrm rot="2558157">
              <a:off x="7181227" y="2627660"/>
              <a:ext cx="2764806" cy="968937"/>
            </a:xfrm>
            <a:prstGeom prst="curved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aphicFrame>
          <p:nvGraphicFramePr>
            <p:cNvPr id="21" name="Diagram 20">
              <a:extLst>
                <a:ext uri="{FF2B5EF4-FFF2-40B4-BE49-F238E27FC236}">
                  <a16:creationId xmlns:a16="http://schemas.microsoft.com/office/drawing/2014/main" id="{8F475542-4F8F-4741-8FE4-6267D2323E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74290232"/>
                </p:ext>
              </p:extLst>
            </p:nvPr>
          </p:nvGraphicFramePr>
          <p:xfrm>
            <a:off x="8496886" y="1468572"/>
            <a:ext cx="3622022" cy="24786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7E4F5-B7EB-4042-A488-A4C294BA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436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6258F-D4AA-4E61-8F9E-30502C2B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80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75EEA-5AD2-4D94-BDFD-9C6EDEE8D24D}"/>
              </a:ext>
            </a:extLst>
          </p:cNvPr>
          <p:cNvSpPr txBox="1"/>
          <p:nvPr/>
        </p:nvSpPr>
        <p:spPr>
          <a:xfrm>
            <a:off x="258925" y="97887"/>
            <a:ext cx="11861539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'FD382'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nuts and seeds'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'Potatoes (except sweet potatoes)'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'Tomatoes (fresh)’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'Lettuce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'Cabbage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'Carrots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'Onions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'Celery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'FD409'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'Cucumber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'FD410'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'Mushrooms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'FD411'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'Broccoli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'FD412'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vegetables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'FD418'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'Peppers (fresh)'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'FD421'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'Fresh herbs'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'FD441'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'Potato products (frozen)'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'FD442'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frozen vegetables'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'FD447'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'Dried vegetables and legumes'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'FD471'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'Canned or bottled vegetables'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'FD478'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'Ready-to-serve or ready-to-cook prepared salads and side dishes, fruit or vegetable based'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'FD479'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'Vegetable juice (canned or bottled)'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'Cheddar cheese'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'Mozzarella cheese'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'Processed cheese'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cheeses'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'FD521'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'Fluid whole milk'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'FD522'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'Fluid low-fat milk'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'FD525'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'Skim and other fluid milk'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'FD551'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processed milk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'FD555'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processed dairy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'FD571'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'Eggs'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'FD572'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egg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'Beef'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'FD603'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'Pork'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'FD604'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'Poultry'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'FD607'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meat and poultry'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'FD651'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'Bacon and ham'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'FD660'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processed meat'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'FD705'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'Salmon (fresh or frozen, uncooked)'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'FD706'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fish (fresh or frozen, uncooked)'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'FD721'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'Tuna (canned)'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'FD722'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'Salmon (canned)'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'FD723'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fish (canned or bottled)'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'FD724'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'Cured fish'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'FD731'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'Shrimp and prawns’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'FD732'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seafood and marine products'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'FD802'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'Coffee and tea'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'FD806'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'Non-alcoholic beverages'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'FD815'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'Sugar, syrups and sugar substitutes'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'FD821'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'Candies and chocolates'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'FD828'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'Margarine'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'FD829'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'Cooking and salad oils'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'Mayonnaise, salad dressings and dips'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'Pasta and pizza sauces (canned, bottled or dried)'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29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5552B-0E87-44ED-B037-ADCF742B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B1B49-6DCD-4008-8002-D1E1DB8B9E94}"/>
              </a:ext>
            </a:extLst>
          </p:cNvPr>
          <p:cNvSpPr txBox="1"/>
          <p:nvPr/>
        </p:nvSpPr>
        <p:spPr>
          <a:xfrm>
            <a:off x="370892" y="167580"/>
            <a:ext cx="609755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sauces and gravies (canned, bottled or dried)'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'Dried herbs and spices'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'FD838'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'Ketchup'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'FD839'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condiments (including vinegar)'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'Pickled vegetables (including olives)’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'Infant formula'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'Infant cereals and biscuits'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'Canned or bottled infant food'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'FD846'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dinners and entrees'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'FD847'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'Frozen pizza'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'Soup (chilled, frozen, canned or bottled)'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'Soup (dried)'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'Dinners and entrees (except 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'Pizza (except 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'FD857'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'Fish portions (pre-cooked and 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food preparations'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'Peanut butter and other nut butters'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'Honey'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'FD873'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US" sz="800" dirty="0" err="1">
                <a:solidFill>
                  <a:srgbClr val="800080"/>
                </a:solidFill>
                <a:latin typeface="Courier New" panose="02070309020205020404" pitchFamily="49" charset="0"/>
              </a:rPr>
              <a:t>Flavoured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 drink powders, crystals and syrups'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'Non-dairy frozen ice treats'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'Dessert powders'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'FD879'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'Food seasonings (including table salt)'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'FD880'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materials for food preparation'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'FD881'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'Tofu'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'FD882'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canned, bottled or dried meals'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'FD884'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'Potato-based snack foods'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'FD885'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snack foods'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FD 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'FD889'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'Other infant food (including frozen)'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Product,</a:t>
            </a:r>
          </a:p>
          <a:p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Expense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LONG;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 SORTING DATA;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SORT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 Prov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*FORMATTING DATA;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ANA.FOOD;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ANA.FOOD;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FORMAT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 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DOLLAR13.2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7401352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7D857-892C-4330-831E-4CF267A2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82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FE7A81-FDC3-47B5-B704-4A6773B49A39}"/>
              </a:ext>
            </a:extLst>
          </p:cNvPr>
          <p:cNvSpPr txBox="1"/>
          <p:nvPr/>
        </p:nvSpPr>
        <p:spPr>
          <a:xfrm>
            <a:off x="352232" y="0"/>
            <a:ext cx="1183976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 VISUALS AND SUMMARIES;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PATH_IMG = "D:\1_Metro College\Courses\DSP-SAS\Project\IMAGES";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BY PRODUCT CATEGORY"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NMISS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MEDIAN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CLM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MAXDEC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ALPHA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IS NOT NULL;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"NAT_PROD"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IS NOT NULL;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=CENTER 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BY PRODUCT CATEGORY"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Expense/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AXISEXTENT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DISCRETEORDER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"REGIONAL EXPENSE BY PRODUCT CATEGORY"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NMISS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MEDIAN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CLM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MAXDEC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ALPHA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IS NOT NULL;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"REG_PROD"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7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SGPANEL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IS NOT NULL;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=CENTER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"REGIONAL EXPENSE BY PRODUCT CATEGORY"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PANELBY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 /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COLUMNS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SPACING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NOVARNAME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Expense/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335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59EE0-B84D-4FC3-A1BB-0A2B77FD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1DD17-B55E-48B8-8348-06D4CB084BF5}"/>
              </a:ext>
            </a:extLst>
          </p:cNvPr>
          <p:cNvSpPr txBox="1"/>
          <p:nvPr/>
        </p:nvSpPr>
        <p:spPr>
          <a:xfrm>
            <a:off x="314908" y="0"/>
            <a:ext cx="11877091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dirty="0">
                <a:solidFill>
                  <a:srgbClr val="800080"/>
                </a:solidFill>
                <a:latin typeface="Courier New" panose="02070309020205020404" pitchFamily="49" charset="0"/>
              </a:rPr>
              <a:t>"REG_PROV_PROD_MEANS"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7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"PROVINCIAL/TERRITORIES EXPENSE BY PRODUCT CATEGORY"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NMISS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MEDIAN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CLM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MAXDEC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ALPHA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IS NOT NULL;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 PROV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GRAPHICS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/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IMAGENAME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"REG_PROV_PROD"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HEIGHT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7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IN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WIDTH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15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IN;</a:t>
            </a:r>
          </a:p>
          <a:p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SGPLOT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IS NOT NULL;</a:t>
            </a:r>
          </a:p>
          <a:p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"PROVINCIAL/TERRITORIES EXPENSE BY PRODUCT CATEGORY"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sv-SE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BLOCK</a:t>
            </a:r>
            <a:r>
              <a:rPr lang="sv-SE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sv-SE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X</a:t>
            </a:r>
            <a:r>
              <a:rPr lang="sv-SE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=PROV </a:t>
            </a:r>
            <a:r>
              <a:rPr lang="sv-SE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BLOCK</a:t>
            </a:r>
            <a:r>
              <a:rPr lang="sv-SE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=Region / </a:t>
            </a:r>
            <a:r>
              <a:rPr lang="sv-SE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POSITION</a:t>
            </a:r>
            <a:r>
              <a:rPr lang="sv-SE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=BOTTOM ;</a:t>
            </a:r>
          </a:p>
          <a:p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VBOX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Expense/ </a:t>
            </a:r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Product_Category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CATEGORY</a:t>
            </a:r>
            <a:r>
              <a:rPr lang="en-US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=Prov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DATASKIN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=pressed;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STYLEATTRS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BACKCOLOR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WALLCOLOR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=WhiteSmoke;</a:t>
            </a:r>
          </a:p>
          <a:p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XAXIS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DISCRETEORDER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Non-alcoholic beverages and other food products"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NMISS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MEDIAN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CLM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MAXDEC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ALPHA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"FD801"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"FD814"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"FD827"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"FD833"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"FD841"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"FD845"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"FD850"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"FD853"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"FD883"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Product_Sub_Category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046161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737D8-126F-42AB-933E-85363207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84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88FAF-38A7-4203-9E7B-C7B0CD9A8319}"/>
              </a:ext>
            </a:extLst>
          </p:cNvPr>
          <p:cNvSpPr txBox="1"/>
          <p:nvPr/>
        </p:nvSpPr>
        <p:spPr>
          <a:xfrm>
            <a:off x="352230" y="0"/>
            <a:ext cx="1183976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dirty="0">
                <a:solidFill>
                  <a:srgbClr val="800080"/>
                </a:solidFill>
                <a:latin typeface="Courier New" panose="02070309020205020404" pitchFamily="49" charset="0"/>
              </a:rPr>
              <a:t>"NAT_NONALC_PROD"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"FD801"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"FD814"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"FD827"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"FD833"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"FD841"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"FD845"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"FD850"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"FD853"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FD LIKE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"FD883"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=CENTER 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Non-alcoholic beverages and other food products"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Expense/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Product_Sub_Category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AXISEXTENT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DISCRETEORDER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Non-alcoholic beverages and beverage mixes"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NMISS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MEDIAN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MIN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CLM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MAXDEC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2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ALPHA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"FD802"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"FD806"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Product;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"NAT_BEV_PROD"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=ANA.FOOD;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"FD802"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FD LIKE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"FD806"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=CENTER 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"NATIONAL EXPENSE Non-alcoholic beverages and beverage mixes"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VBOX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Expense/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Product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 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AXISEXTENT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DISCRETEORDER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=DATA;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5651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953D6-544A-4F92-8201-178DDE21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6B7C5-9F07-4B7E-9AF4-398B6ADDDA21}"/>
              </a:ext>
            </a:extLst>
          </p:cNvPr>
          <p:cNvSpPr txBox="1"/>
          <p:nvPr/>
        </p:nvSpPr>
        <p:spPr>
          <a:xfrm>
            <a:off x="370892" y="127395"/>
            <a:ext cx="1182110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 how much does expense of FD806 weights nationally?;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EXPS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"STORE PURCHASE"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,SUM(EXPENSE * WEIGHTD )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ANA.FOOD 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"FD003"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UNION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'FD806 - Non-alcoholic </a:t>
            </a:r>
            <a:r>
              <a:rPr lang="en-US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beverages'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,SUM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(EXPENSE * WEIGHTD)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ANA.FOOD 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LIKE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"FD806"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PERC_EXPS;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WORK.EXPS;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RENAME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_TEMA002=CATEGORY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_TEMA004=EXPENSE;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=WORK.PERC_EXPS;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***********************************************************************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*Non-alcoholic beverages IS THE BIGGEST EXPENSE IN THE CATEGORY AND SUB CATEGORY WITH THE BIGGEST EXPENSES;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***********************************************************************</a:t>
            </a:r>
          </a:p>
          <a:p>
            <a:endParaRPr lang="en-CA" sz="800" b="0" dirty="0">
              <a:solidFill>
                <a:srgbClr val="1B7A1B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*SUBSETTING DATASET AND FEATURE ENGINEERING TO CONSTRUCT THE MODEL:</a:t>
            </a:r>
          </a:p>
          <a:p>
            <a:pPr marL="171450" indent="-171450">
              <a:buFontTx/>
              <a:buChar char="-"/>
            </a:pP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ONLY THE OBSERVATIONS WITH EXPENSES WILL BE MAINTAINED, SINCE THE GOAL IS TO MODEL THE CONSUMERS BEHAVIOR;</a:t>
            </a:r>
          </a:p>
          <a:p>
            <a:pPr marL="171450" indent="-171450">
              <a:buFontTx/>
              <a:buChar char="-"/>
            </a:pPr>
            <a:endParaRPr lang="en-US" sz="800" dirty="0">
              <a:solidFill>
                <a:srgbClr val="1B7A1B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ANA.DEM1;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FD806 NE 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KEEP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Prov HHType6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HH_TotInc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FD806;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FD806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"Expense Non-alcoholic beverages"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Prov, HHType6,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HH_TotInc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FD806,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CASE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'Atlantic provinces'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'Atlantic provinces'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'Quebec'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'Central'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'Ontario'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'Central'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'Manitoba'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'Saskatchewan'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'Alberta'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'Prairie'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'British Columbia'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'West'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PROV =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'Territorial capitals'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THEN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'Territorial capitals'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171450" indent="-171450">
              <a:buFontTx/>
              <a:buChar char="-"/>
            </a:pP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0786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6CC2B-76F7-4C91-9FA2-6C78AD7D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4E4EF-CFFC-4D7E-8A2A-996DD29DB467}"/>
              </a:ext>
            </a:extLst>
          </p:cNvPr>
          <p:cNvSpPr txBox="1"/>
          <p:nvPr/>
        </p:nvSpPr>
        <p:spPr>
          <a:xfrm>
            <a:off x="314907" y="-79910"/>
            <a:ext cx="11877093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LABEL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Region=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"Region"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=ANA.MODEL;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=ANA.MODEL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VARNUM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SHORT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HH_TotInc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HHType6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FD806;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*UNIVARIATE ANALYSIS;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PATH=D:\1_Metro College\Courses\DSP-SAS\Project\PROFILING\MODEL_DATASET_BEFORE_TREAT;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EDA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WeightD,ALPHA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,OUTPUT_FILE_PATH=&amp;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*PLOTTING RP_EDUCATION;</a:t>
            </a:r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PATH_IMG = "D:\1_Metro College\Courses\DSP-SAS\Project\IMAGES";</a:t>
            </a: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"RP_Educ1"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= ANA.MODEL ;</a:t>
            </a: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=LEFT 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Education level(</a:t>
            </a:r>
            <a:r>
              <a:rPr lang="en-US" sz="800" b="0" i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)"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VBAR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CATEGORYORDER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=RESPASC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WEIGHTD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FILLATTRS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= Plum)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AXISEXTENT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DATA 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DISPLAY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=(NOLABEL);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*TREATING OUTLIERS;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VAR = FD806; </a:t>
            </a:r>
          </a:p>
          <a:p>
            <a:r>
              <a:rPr lang="en-CA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CA" sz="800" dirty="0">
                <a:solidFill>
                  <a:srgbClr val="000000"/>
                </a:solidFill>
                <a:latin typeface="Courier New" panose="02070309020205020404" pitchFamily="49" charset="0"/>
              </a:rPr>
              <a:t> WEIGHT = WEIGHTD;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MEANS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=ANA.MODEL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Q1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CA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WEIGHT.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OUT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=TEMP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Q1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QRANGE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=IQR;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TEMP;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TEMP;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LOWER_LIMIT = Q1 - (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*IQR);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UPPER_LIMIT = Q3 + (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3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*IQR);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SQL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NOPRINT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 CREATE SQL TO EXCLUDE OUTLIERS;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CREATE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TABLE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TEMP2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A.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*,B.LOWER_LIMIT,B.UPPER_LIMIT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A, TEMP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B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&amp;</a:t>
            </a:r>
            <a:r>
              <a:rPr lang="en-US" sz="800" b="0" dirty="0">
                <a:solidFill>
                  <a:srgbClr val="08726D"/>
                </a:solidFill>
                <a:latin typeface="Courier New" panose="02070309020205020404" pitchFamily="49" charset="0"/>
              </a:rPr>
              <a:t>VAR.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BETWEEN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LOWER_LIMIT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AND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UPPER_LIMIT;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*ADDED TO CREATE FINAL DATASET HERE;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57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3DC1C-5205-4A54-A56D-9BD136D8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87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0AD17-E7D6-4B9E-8BE2-3429A2DA35D9}"/>
              </a:ext>
            </a:extLst>
          </p:cNvPr>
          <p:cNvSpPr txBox="1"/>
          <p:nvPr/>
        </p:nvSpPr>
        <p:spPr>
          <a:xfrm>
            <a:off x="352230" y="0"/>
            <a:ext cx="11839769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ANA.MODEL1;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TEMP2;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LOWER_LIMIT UPPER_LIMIT;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*EDA;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=ANA.MODEL1;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*UNIVARIATE ANALYSIS;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PATH=D:\1_Metro College\Courses\DSP-SAS\Project\PROFILING\MODEL_DATASET_AFTER_TREAT_OUT;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EDA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(ANA.MODEL1,WEIGHT=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WeightD,ALPHA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,OUTPUT_FILE_PATH=&amp;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*PLOTTING RP_EDUCATION;</a:t>
            </a:r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PATH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PATH_IMG.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IMAGENAME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"RP_Educ2"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6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= ANA.MODEL ;</a:t>
            </a:r>
          </a:p>
          <a:p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J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=LEFT 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"Reference person - Education level(</a:t>
            </a:r>
            <a:r>
              <a:rPr lang="en-US" sz="800" b="0" i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i="0" dirty="0">
                <a:solidFill>
                  <a:srgbClr val="800080"/>
                </a:solidFill>
                <a:latin typeface="Courier New" panose="02070309020205020404" pitchFamily="49" charset="0"/>
              </a:rPr>
              <a:t>)"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VBAR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CATEGORYORDER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=RESPASC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WEIGHTD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FILLATTRS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=(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= Plum)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STYLEATTRS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BACKCOLOR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=snow 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WALLCOLOR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=WhiteSmoke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AXISEXTENT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 DATA ;</a:t>
            </a: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DISPLAY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=(NOLABEL);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HTML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CLOSE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*BIVARIATE ANALYSIS;</a:t>
            </a:r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(ANA.MODEL1,FD806,WEIGHT=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WeightD,OUTPUT_FILE_PATH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*WE SEE THAT Y VARIABLE IS VERY SKEWED;</a:t>
            </a:r>
            <a:endParaRPr lang="en-US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*CHECKING RECOMMENDATION FOR TRANSFORMATION;</a:t>
            </a:r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CA" sz="800" b="1" i="1" dirty="0" err="1">
                <a:solidFill>
                  <a:srgbClr val="686868"/>
                </a:solidFill>
                <a:latin typeface="Courier New" panose="02070309020205020404" pitchFamily="49" charset="0"/>
              </a:rPr>
              <a:t>DummyVars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(ANA.MODEL1, HHType6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ClassDummy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=CLASSDUMMY (</a:t>
            </a:r>
            <a:r>
              <a:rPr lang="en-US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OBS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r>
              <a:rPr lang="en-US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TESTE;</a:t>
            </a:r>
          </a:p>
          <a:p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WORK.CLASSDUMMY;</a:t>
            </a:r>
          </a:p>
          <a:p>
            <a:r>
              <a:rPr lang="en-CA" sz="800" b="0" i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HHType6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1" i="0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3473901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1B74E-DE05-4FF2-85A7-E3A54A15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88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C31E1-A140-47DC-8C11-95D1303D3CD2}"/>
              </a:ext>
            </a:extLst>
          </p:cNvPr>
          <p:cNvSpPr txBox="1"/>
          <p:nvPr/>
        </p:nvSpPr>
        <p:spPr>
          <a:xfrm>
            <a:off x="454868" y="66833"/>
            <a:ext cx="117371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CONTENTS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=WORK.TESTE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VARNUM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SHORT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*'HHType6 Couple with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children'n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'HHType6 Couple with other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relate'n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'HHType6 Couple without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children'n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'HHType6 Lone parent family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with'n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'HHType6 One person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household'n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'HHType6 Other household with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rel'n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30 to 39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40 to 54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55 to 64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65 to 74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75 years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over'n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Less than 30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RP_Sex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Female'n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RP_Sex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Male'n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RP_MarStat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Married or common-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law'n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RP_MarStat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Separated,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widowed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or'n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RP_MarStat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Single, never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married'n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Certificate or diploma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f'n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High school diploma,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hig'n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Less than high school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di'n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Masked records (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territor'n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RP_Educ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University certificate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30 to 39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40 to 54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55 to 64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65 to 74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75 years and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over'n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Less than 30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years'n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Female'n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Male'n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Certificate or diploma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f'n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High school diploma,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hig'n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Less than high school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di'n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Masked records (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territor'n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No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spouse'n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SP_Educ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University certificate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o'n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Did not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work'n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No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spouse'n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Worked full-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time'n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'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SP_EmpStat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Worked part-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time'n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WeightD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1B7A1B"/>
                </a:solidFill>
                <a:latin typeface="Courier New" panose="02070309020205020404" pitchFamily="49" charset="0"/>
              </a:rPr>
              <a:t>HH_TotInc</a:t>
            </a:r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 LOG_PERC_EXPENSE;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transreg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WORK.TESTE;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boxcox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(FD806)=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identity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Couple with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children'n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Couple with other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relate'n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Couple without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children'n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Lone parent family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with'n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One person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household'n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'HHType6 Other household with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rel'n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30 to 39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40 to 54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55 to 64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65 to 74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75 years and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over'n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Less than 30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Female'n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Male'n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Married or common-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law'n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Separated, widowed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or'n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Single, never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married'n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Certificate or diploma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f'n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High school diploma,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hig'n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Less than high school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di'n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Masked records (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territor'n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University certificate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o'n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30 to 39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40 to 54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55 to 64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65 to 74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75 years and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over'n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Less than 30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years'n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Female'n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Male'n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Certificate or diploma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f'n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High school diploma,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hig'n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Less than high school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di'n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Masked records (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territor'n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University certificate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o'n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Did not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work'n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No 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spouse'n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Worked full-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time'n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'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 Worked part-</a:t>
            </a:r>
            <a:r>
              <a:rPr lang="en-CA" sz="800" b="0" dirty="0" err="1">
                <a:solidFill>
                  <a:srgbClr val="800080"/>
                </a:solidFill>
                <a:latin typeface="Courier New" panose="02070309020205020404" pitchFamily="49" charset="0"/>
              </a:rPr>
              <a:t>time'n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HH_TotInc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1B7A1B"/>
                </a:solidFill>
                <a:latin typeface="Courier New" panose="02070309020205020404" pitchFamily="49" charset="0"/>
              </a:rPr>
              <a:t>*AS EXPECTED LOG IS THE RECCOMENDATION;</a:t>
            </a:r>
            <a:endParaRPr lang="en-US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ANA.MODEL2;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ANA.MODEL1;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LOG_FD806 = LOG(FD806);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DROP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FD806;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*EDA;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urier New" panose="02070309020205020404" pitchFamily="49" charset="0"/>
              </a:rPr>
              <a:t>%LET</a:t>
            </a:r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 PATH=D:\1_Metro College\Courses\DSP-SAS\Project\PROFILING\MODEL_DATASET_AFTER_TRANSF;</a:t>
            </a: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*UNIVARIATE ANALYSIS;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EDA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(ANA.MODEL2,WEIGHT=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WeightD,ALPHA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i="0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,OUTPUT_FILE_PATH=&amp;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0" i="0" dirty="0">
                <a:solidFill>
                  <a:srgbClr val="1B7A1B"/>
                </a:solidFill>
                <a:latin typeface="Courier New" panose="02070309020205020404" pitchFamily="49" charset="0"/>
              </a:rPr>
              <a:t>*BIVARIATE ANALYSIS;</a:t>
            </a:r>
            <a:endParaRPr lang="en-CA" sz="800" b="0" i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%</a:t>
            </a:r>
            <a:r>
              <a:rPr lang="en-US" sz="800" b="1" i="1" dirty="0">
                <a:solidFill>
                  <a:srgbClr val="686868"/>
                </a:solidFill>
                <a:latin typeface="Courier New" panose="02070309020205020404" pitchFamily="49" charset="0"/>
              </a:rPr>
              <a:t>BIVAR_CAT_CONT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(ANA.MODEL2,LOG_FD806,WEIGHT=</a:t>
            </a:r>
            <a:r>
              <a:rPr lang="en-US" sz="800" b="0" i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WeightD,OUTPUT_FILE_PATH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=&amp;</a:t>
            </a:r>
            <a:r>
              <a:rPr lang="en-US" sz="800" b="0" i="0" dirty="0">
                <a:solidFill>
                  <a:srgbClr val="08726D"/>
                </a:solidFill>
                <a:latin typeface="Courier New" panose="02070309020205020404" pitchFamily="49" charset="0"/>
              </a:rPr>
              <a:t>PATH.</a:t>
            </a:r>
            <a:r>
              <a:rPr lang="en-US" sz="800" b="0" i="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139871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CE06A-C643-466A-A960-666F0FE2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89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549C3-299B-4038-9A07-8C50E7BC1E02}"/>
              </a:ext>
            </a:extLst>
          </p:cNvPr>
          <p:cNvSpPr txBox="1"/>
          <p:nvPr/>
        </p:nvSpPr>
        <p:spPr>
          <a:xfrm>
            <a:off x="286916" y="0"/>
            <a:ext cx="1190508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*MODELLING HAVING AS SELECTION PARAMETER FOR STEPWISE 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METHOD THE SIGNIFICANCE OF FEATURES AS 0.05 FOR BOTH ENTRY </a:t>
            </a:r>
          </a:p>
          <a:p>
            <a:r>
              <a:rPr lang="en-US" sz="800" dirty="0">
                <a:solidFill>
                  <a:srgbClr val="1B7A1B"/>
                </a:solidFill>
                <a:latin typeface="Courier New" panose="02070309020205020404" pitchFamily="49" charset="0"/>
              </a:rPr>
              <a:t>AND STAY FOR EXPLAINING PURPOSES;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GLMSELECT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ANA.MODEL2 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PLOTS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=ALL;</a:t>
            </a: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Region Prov HHType6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PARAM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=REFERENCE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REF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=FIRST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=FREQ;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FREQ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WeightD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MODEL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LOG_FD806 =  Region Prov HHType6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RP_MarStat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RP_Educ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SP_AgeGrp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SP_Sex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SP_Educ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SP_EmpStat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SELECTION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STEPWISE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DETAILS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STEPS 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=SL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SLSTAY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SLENTRY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0.05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QUIT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dirty="0">
                <a:solidFill>
                  <a:srgbClr val="1B7A1B"/>
                </a:solidFill>
                <a:latin typeface="Courier New" panose="02070309020205020404" pitchFamily="49" charset="0"/>
              </a:rPr>
              <a:t>*PLOTTING PARAMETERS;</a:t>
            </a:r>
            <a:endParaRPr lang="en-CA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print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work.robparamest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SORT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=WORK.ROBPARAMEST;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Estimate;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GRAPHICS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/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HEIGHT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8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WIDTH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15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IN;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proc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sgplot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RobParamEst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noautolegend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TITLE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"PARAMETERS"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(Parameter not in (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"Intercept"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800" b="0" dirty="0">
                <a:solidFill>
                  <a:srgbClr val="800080"/>
                </a:solidFill>
                <a:latin typeface="Courier New" panose="02070309020205020404" pitchFamily="49" charset="0"/>
              </a:rPr>
              <a:t>"Scale"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)) AND (Step EQ 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10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) AND Estimate NE 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CA" sz="800" b="0" dirty="0" err="1">
                <a:solidFill>
                  <a:srgbClr val="0000FF"/>
                </a:solidFill>
                <a:latin typeface="Courier New" panose="02070309020205020404" pitchFamily="49" charset="0"/>
              </a:rPr>
              <a:t>vbarparm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category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=Parameter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response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=Estimate / 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DISCRETEOFFSET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0.4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DATALABEL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ESTIMATE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GROUPORDER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=ascending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BARWIDTH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CA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0.7</a:t>
            </a:r>
            <a:endParaRPr lang="en-CA" sz="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FILLATTRS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=(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COLOR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= PLUM)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DATASKIN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=PRESSED </a:t>
            </a:r>
            <a:r>
              <a:rPr lang="en-US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BASELINE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800" b="1" dirty="0">
                <a:solidFill>
                  <a:srgbClr val="08726D"/>
                </a:solidFill>
                <a:latin typeface="Courier New" panose="020703090202050204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;</a:t>
            </a:r>
          </a:p>
          <a:p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XAXIS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800" b="0" dirty="0">
                <a:solidFill>
                  <a:srgbClr val="0000FF"/>
                </a:solidFill>
                <a:latin typeface="Courier New" panose="02070309020205020404" pitchFamily="49" charset="0"/>
              </a:rPr>
              <a:t>DISPLAY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=ALL;</a:t>
            </a:r>
          </a:p>
          <a:p>
            <a:r>
              <a:rPr lang="en-CA" sz="800" b="1" dirty="0">
                <a:solidFill>
                  <a:srgbClr val="000080"/>
                </a:solidFill>
                <a:latin typeface="Courier New" panose="02070309020205020404" pitchFamily="49" charset="0"/>
              </a:rPr>
              <a:t>RUN</a:t>
            </a:r>
            <a:r>
              <a:rPr lang="en-CA" sz="800" b="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211225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Help 2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26E090F8-4560-4951-A59C-075A0471B827}"/>
              </a:ext>
            </a:extLst>
          </p:cNvPr>
          <p:cNvSpPr/>
          <p:nvPr/>
        </p:nvSpPr>
        <p:spPr>
          <a:xfrm>
            <a:off x="933263" y="3690949"/>
            <a:ext cx="187835" cy="182241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FC058-77D8-42D4-AAB0-59996FA1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7A1B1-B452-4D69-932E-73B5655787F7}" type="slidenum">
              <a:rPr lang="en-CA" smtClean="0"/>
              <a:t>9</a:t>
            </a:fld>
            <a:endParaRPr lang="en-CA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FDEBF5D-B3B4-46A4-A94F-9A613A6B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6874" y="2634680"/>
            <a:ext cx="6281863" cy="3382541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BF8A302-BB1F-41CD-A8AA-A5EFA515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263" y="840779"/>
            <a:ext cx="4605092" cy="2763055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9D42D600-D105-4407-90B6-E93DEBC57582}"/>
              </a:ext>
            </a:extLst>
          </p:cNvPr>
          <p:cNvSpPr/>
          <p:nvPr/>
        </p:nvSpPr>
        <p:spPr>
          <a:xfrm rot="2558157">
            <a:off x="5139374" y="1414158"/>
            <a:ext cx="2412775" cy="93768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" name="Action Button: Help 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67FC95F-8A43-49E6-AA17-429F13C8A6AE}"/>
              </a:ext>
            </a:extLst>
          </p:cNvPr>
          <p:cNvSpPr/>
          <p:nvPr/>
        </p:nvSpPr>
        <p:spPr>
          <a:xfrm>
            <a:off x="11070902" y="2407034"/>
            <a:ext cx="187835" cy="182241"/>
          </a:xfrm>
          <a:prstGeom prst="actionButtonHelp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4443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7076</TotalTime>
  <Words>16817</Words>
  <Application>Microsoft Office PowerPoint</Application>
  <PresentationFormat>Widescreen</PresentationFormat>
  <Paragraphs>2638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Food Expense</vt:lpstr>
      <vt:lpstr>Outline </vt:lpstr>
      <vt:lpstr>Introduction</vt:lpstr>
      <vt:lpstr>Executive Summary</vt:lpstr>
      <vt:lpstr>Business Questions  ?</vt:lpstr>
      <vt:lpstr>Which product expense is the biggest regarding store purchase?</vt:lpstr>
      <vt:lpstr>Original Dataset Profiling</vt:lpstr>
      <vt:lpstr>Data Preparation</vt:lpstr>
      <vt:lpstr>PowerPoint Presentation</vt:lpstr>
      <vt:lpstr>PowerPoint Presentation</vt:lpstr>
      <vt:lpstr>PowerPoint Presentation</vt:lpstr>
      <vt:lpstr>PowerPoint Presentation</vt:lpstr>
      <vt:lpstr>Study Framework</vt:lpstr>
      <vt:lpstr>Exploratory Data Analysis</vt:lpstr>
      <vt:lpstr>Data Preparation</vt:lpstr>
      <vt:lpstr>Hypotheses</vt:lpstr>
      <vt:lpstr>Univariate Analysis </vt:lpstr>
      <vt:lpstr>PowerPoint Presentation</vt:lpstr>
      <vt:lpstr>PowerPoint Presentation</vt:lpstr>
      <vt:lpstr>PowerPoint Presentation</vt:lpstr>
      <vt:lpstr>PowerPoint Presentation</vt:lpstr>
      <vt:lpstr>Bivariate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Recommendations</vt:lpstr>
      <vt:lpstr>PowerPoint Presentation</vt:lpstr>
      <vt:lpstr>PowerPoint Presentation</vt:lpstr>
      <vt:lpstr>PowerPoint Presentation</vt:lpstr>
      <vt:lpstr>PowerPoint Presentation</vt:lpstr>
      <vt:lpstr>Questions?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Freitas</dc:creator>
  <cp:lastModifiedBy>Ana Freitas</cp:lastModifiedBy>
  <cp:revision>462</cp:revision>
  <dcterms:created xsi:type="dcterms:W3CDTF">2021-11-14T17:56:18Z</dcterms:created>
  <dcterms:modified xsi:type="dcterms:W3CDTF">2021-11-25T13:54:03Z</dcterms:modified>
</cp:coreProperties>
</file>